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7" r:id="rId9"/>
    <p:sldId id="269" r:id="rId10"/>
    <p:sldId id="270" r:id="rId11"/>
    <p:sldId id="271" r:id="rId12"/>
    <p:sldId id="272" r:id="rId13"/>
    <p:sldId id="260" r:id="rId14"/>
    <p:sldId id="268" r:id="rId15"/>
    <p:sldId id="273" r:id="rId16"/>
    <p:sldId id="274" r:id="rId17"/>
    <p:sldId id="275" r:id="rId18"/>
    <p:sldId id="264" r:id="rId19"/>
    <p:sldId id="265" r:id="rId20"/>
    <p:sldId id="266" r:id="rId2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ción María Dolores Honrubia" id="{B99ECC41-48DF-47AB-97CE-20D7AF4E3E0D}">
          <p14:sldIdLst>
            <p14:sldId id="256"/>
          </p14:sldIdLst>
        </p14:section>
        <p14:section name="Índice de contenidos" id="{47AFA41D-8B29-43D1-85A3-E001E47B3D77}">
          <p14:sldIdLst>
            <p14:sldId id="257"/>
          </p14:sldIdLst>
        </p14:section>
        <p14:section name="Contenido Presentación" id="{46D96FC9-D889-4011-9AE8-A7EF1C6E4B2F}">
          <p14:sldIdLst>
            <p14:sldId id="258"/>
            <p14:sldId id="259"/>
            <p14:sldId id="261"/>
            <p14:sldId id="262"/>
            <p14:sldId id="263"/>
            <p14:sldId id="267"/>
            <p14:sldId id="269"/>
            <p14:sldId id="270"/>
            <p14:sldId id="271"/>
            <p14:sldId id="272"/>
            <p14:sldId id="260"/>
            <p14:sldId id="268"/>
            <p14:sldId id="273"/>
            <p14:sldId id="274"/>
            <p14:sldId id="275"/>
            <p14:sldId id="264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6E4A65"/>
    <a:srgbClr val="2F5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D46068-12A0-5B8E-7BE9-FE21DFD76B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E0DDDB5-23DF-759A-BE17-EF3EE594ED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34D6C6-8F6A-307B-E8CF-220CFBBB9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6DCA5D8-1588-209E-014E-941C9E4D9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DD64A9-260A-C6FA-72E2-8BE5747B1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5978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27F6A7-5E79-4354-F171-E8918358A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7158580-49A9-7D73-1BE1-1CCE0988F9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023321-9714-BB5D-0705-9910E33E5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27CF35F-152D-6F2F-85D0-14D303668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3BDF73-CE4B-E96F-1A4A-854FDA7C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924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461C319-D4DF-0FD0-CDD2-59746265D5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C06A65C-AA51-231D-9284-CD2E131741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6BBC28-11EB-45F5-3999-BCF728207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FBE3B0-5E23-24C9-A849-CA5348418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CEDC8E-845B-40FF-7DBF-4E259075C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2938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3748A6-1306-08F3-1DC3-A11D2E13C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92E407-349A-9742-8FCD-C25297F59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7EB2F3-CE9D-D230-7F38-EE9E12042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E52C61-17CA-1171-45EA-6FCAE5A59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E793077-7B05-B37A-B654-93ACB7864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6760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77BA19-B427-EE25-73E7-354988F7A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EC2CA6-3819-47B3-F9CE-CDE9C96B90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2AC166-7E9E-6466-8F81-AEE0521D2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65621C-5C89-BBA9-3CEF-7E96159C0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EEF5DFC-CBA4-4404-6597-066A68CF7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4055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635BFB-BB8C-28B2-63BE-FA771CFDA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1E0F0C-06EE-ACE0-4163-87D5669221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636938-41E0-780F-91DC-491ABB848D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BC7C125-58B8-4F27-E5DB-33EA877E0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C9E6CCB-3785-F1ED-089D-1FB08B800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E541E18-C9BC-8505-F740-D0C72F5D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593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DC86E4-8480-0555-3521-DE5EE0D2C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5336814-8D82-8801-3336-B6B3B4DD9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DE033AA-C8AB-A748-F2CE-9BDFB801C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24818B1-EB33-3EEC-968B-05D33EC60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2601047-4805-B43F-F532-4C6E8DA140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F375146-2C98-3B10-AA1A-0670D5E82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B0F210E-C7CF-B736-D78E-C9A6569B0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50A2CFB-E10D-2471-DA69-A9C69956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8691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3E9CBD-CCAA-F20B-9EB3-6D2EBF36F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8B123390-501B-BC71-2B36-4EDEC211B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9B7BA87-49C1-E032-E7B0-7D3A7B2AC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C7EF4AE-FE0A-CD13-E261-260F49E19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4728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2213010-3BD8-6E97-F5FE-8C300984C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81C569E-C623-400D-B54D-E65C29B3E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5ADF5EB-28A9-B996-5288-48713D76D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6088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9DA10B-F685-66AB-5F27-EB67F90C8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E3BF475-AF17-BEBF-5212-BB589F109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25845BF-DFFB-5AFE-88F7-29787541DE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3E8284C-80FF-97C8-480C-BF382C4EC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86F0061-A690-5324-3154-990642E8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2185A0A-8C57-0339-6BF4-48801EB3C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2565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192840-B3E0-CEA2-3DC6-474699F2E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8EF2D5C-9F75-065C-E01B-55680F59C1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678F92-FDFE-1275-9930-E78D044781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67CACB0-2CC3-82BF-FB1C-819CE6BAA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829B3CE-5C14-6106-A818-CD32184AC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1DB7807-599B-2791-B715-F771E0CA5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6557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CA7636B-2115-1C40-2C6D-8B8706B62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48404A5-945B-8B34-5C8E-611430CBED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6BBB28-28DD-9D8D-0129-E068D2975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E8FEA-9115-4F63-9424-9AC9C7944B7C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5F97B8-C61A-392E-117E-F326B7CE38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5475FF-7074-2B68-B33A-EDA14A9E77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4C8CC-373F-4163-B259-9FB82CDA1D7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616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>
            <a:extLst>
              <a:ext uri="{FF2B5EF4-FFF2-40B4-BE49-F238E27FC236}">
                <a16:creationId xmlns:a16="http://schemas.microsoft.com/office/drawing/2014/main" id="{82612C83-A315-766F-8DD4-FA37BA5D7E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981" r="9738" b="7152"/>
          <a:stretch/>
        </p:blipFill>
        <p:spPr>
          <a:xfrm>
            <a:off x="339524" y="320042"/>
            <a:ext cx="11505766" cy="6202678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BC702B1F-164A-B7BB-C2BF-5E3BC130E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9524" y="4651945"/>
            <a:ext cx="11505766" cy="2034367"/>
          </a:xfrm>
        </p:spPr>
        <p:txBody>
          <a:bodyPr rtlCol="0" anchor="ctr" anchorCtr="0">
            <a:normAutofit/>
          </a:bodyPr>
          <a:lstStyle/>
          <a:p>
            <a:pPr algn="l" rtl="0"/>
            <a:r>
              <a:rPr lang="es-ES" sz="4000" dirty="0">
                <a:solidFill>
                  <a:sysClr val="windowText" lastClr="000000"/>
                </a:solidFill>
              </a:rPr>
              <a:t/>
            </a:r>
            <a:br>
              <a:rPr lang="es-ES" sz="4000" dirty="0">
                <a:solidFill>
                  <a:sysClr val="windowText" lastClr="000000"/>
                </a:solidFill>
              </a:rPr>
            </a:br>
            <a:r>
              <a:rPr lang="es-ES" sz="4000" dirty="0">
                <a:solidFill>
                  <a:sysClr val="windowText" lastClr="000000"/>
                </a:solidFill>
              </a:rPr>
              <a:t/>
            </a:r>
            <a:br>
              <a:rPr lang="es-ES" sz="4000" dirty="0">
                <a:solidFill>
                  <a:sysClr val="windowText" lastClr="000000"/>
                </a:solidFill>
              </a:rPr>
            </a:br>
            <a:r>
              <a:rPr lang="es-ES" sz="4000" b="1" dirty="0">
                <a:solidFill>
                  <a:sysClr val="windowText" lastClr="000000"/>
                </a:solidFill>
              </a:rPr>
              <a:t>María Dolores Honrubia Gabaldón</a:t>
            </a:r>
          </a:p>
        </p:txBody>
      </p:sp>
      <p:sp>
        <p:nvSpPr>
          <p:cNvPr id="12" name="Título 1">
            <a:extLst>
              <a:ext uri="{FF2B5EF4-FFF2-40B4-BE49-F238E27FC236}">
                <a16:creationId xmlns:a16="http://schemas.microsoft.com/office/drawing/2014/main" id="{DE1E251D-B4EA-3040-AE8B-5256F74D91BB}"/>
              </a:ext>
            </a:extLst>
          </p:cNvPr>
          <p:cNvSpPr txBox="1">
            <a:spLocks/>
          </p:cNvSpPr>
          <p:nvPr/>
        </p:nvSpPr>
        <p:spPr>
          <a:xfrm>
            <a:off x="173090" y="-142585"/>
            <a:ext cx="8098155" cy="3152003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5300" b="1" dirty="0">
                <a:solidFill>
                  <a:sysClr val="windowText" lastClr="000000"/>
                </a:solidFill>
              </a:rPr>
              <a:t>Alternativas de protección </a:t>
            </a:r>
          </a:p>
          <a:p>
            <a:r>
              <a:rPr lang="es-ES" sz="5300" b="1" dirty="0">
                <a:solidFill>
                  <a:sysClr val="windowText" lastClr="000000"/>
                </a:solidFill>
              </a:rPr>
              <a:t>ante el embargo hipotecario</a:t>
            </a:r>
            <a:r>
              <a:rPr lang="es-ES" sz="4800" dirty="0">
                <a:solidFill>
                  <a:sysClr val="windowText" lastClr="000000"/>
                </a:solidFill>
              </a:rPr>
              <a:t/>
            </a:r>
            <a:br>
              <a:rPr lang="es-ES" sz="4800" dirty="0">
                <a:solidFill>
                  <a:sysClr val="windowText" lastClr="000000"/>
                </a:solidFill>
              </a:rPr>
            </a:br>
            <a:endParaRPr lang="es-ES" sz="4800" dirty="0">
              <a:solidFill>
                <a:sysClr val="windowText" lastClr="000000"/>
              </a:solidFill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70AD7994-45E3-A587-A944-7E35622458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839" y="320042"/>
            <a:ext cx="3400425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928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36680" cy="640080"/>
          </a:xfrm>
        </p:spPr>
        <p:txBody>
          <a:bodyPr rtlCol="0">
            <a:noAutofit/>
          </a:bodyPr>
          <a:lstStyle/>
          <a:p>
            <a:pPr rtl="0"/>
            <a:r>
              <a:rPr lang="es-ES" sz="4000" dirty="0">
                <a:latin typeface="Segoe UI "/>
                <a:cs typeface="Segoe UI Light" panose="020B0502040204020203" pitchFamily="34" charset="0"/>
              </a:rPr>
              <a:t>Medidas previas – Quita capital pendiente (2/2)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0385273-52F3-B83F-8C89-FE9D3A40CB42}"/>
                  </a:ext>
                </a:extLst>
              </p:cNvPr>
              <p:cNvSpPr txBox="1"/>
              <p:nvPr/>
            </p:nvSpPr>
            <p:spPr>
              <a:xfrm>
                <a:off x="327660" y="1472344"/>
                <a:ext cx="11503266" cy="4245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28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¿Cómo se calcula la quita?</a:t>
                </a:r>
              </a:p>
              <a:p>
                <a:pPr marL="1371600" lvl="4" indent="-457200" algn="just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s-ES" sz="28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Reducción del 25% del capital pendiente</a:t>
                </a:r>
              </a:p>
              <a:p>
                <a:pPr marL="1371600" lvl="4" indent="-457200" algn="just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s-ES" sz="28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Reducción equivalente: % (Cuota pagada / Cuota pendiente) </a:t>
                </a:r>
              </a:p>
              <a:p>
                <a:pPr marL="1371600" lvl="4" indent="-457200" algn="just">
                  <a:lnSpc>
                    <a:spcPct val="150000"/>
                  </a:lnSpc>
                  <a:buFont typeface="Courier New" panose="02070309020205020404" pitchFamily="49" charset="0"/>
                  <a:buChar char="o"/>
                </a:pPr>
                <a:r>
                  <a:rPr lang="es-ES" sz="28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Reducción equivalente:</a:t>
                </a:r>
              </a:p>
              <a:p>
                <a:pPr marL="914400" lvl="4" algn="just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sz="2800" i="1" smtClean="0">
                              <a:latin typeface="Cambria Math" panose="02040503050406030204" pitchFamily="18" charset="0"/>
                              <a:cs typeface="Segoe UI Light" panose="020B0502040204020203" pitchFamily="34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 sz="2800" b="0" i="0" smtClean="0">
                              <a:latin typeface="Cambria Math" panose="02040503050406030204" pitchFamily="18" charset="0"/>
                              <a:cs typeface="Segoe UI Light" panose="020B0502040204020203" pitchFamily="34" charset="0"/>
                            </a:rPr>
                            <m:t>Valor</m:t>
                          </m:r>
                          <m:r>
                            <a:rPr lang="es-ES" sz="2800" b="0" i="0" smtClean="0">
                              <a:latin typeface="Cambria Math" panose="02040503050406030204" pitchFamily="18" charset="0"/>
                              <a:cs typeface="Segoe UI Light" panose="020B0502040204020203" pitchFamily="34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s-ES" sz="2800" b="0" i="0" smtClean="0">
                              <a:latin typeface="Cambria Math" panose="02040503050406030204" pitchFamily="18" charset="0"/>
                              <a:cs typeface="Segoe UI Light" panose="020B0502040204020203" pitchFamily="34" charset="0"/>
                            </a:rPr>
                            <m:t>actual</m:t>
                          </m:r>
                          <m:r>
                            <a:rPr lang="es-ES" sz="2800" b="0" i="0" smtClean="0">
                              <a:latin typeface="Cambria Math" panose="02040503050406030204" pitchFamily="18" charset="0"/>
                              <a:cs typeface="Segoe UI Light" panose="020B0502040204020203" pitchFamily="34" charset="0"/>
                            </a:rPr>
                            <m:t> − </m:t>
                          </m:r>
                          <m:d>
                            <m:dPr>
                              <m:ctrlPr>
                                <a:rPr lang="es-ES" sz="2800" b="0" i="1" smtClean="0">
                                  <a:latin typeface="Cambria Math" panose="02040503050406030204" pitchFamily="18" charset="0"/>
                                  <a:cs typeface="Segoe UI Light" panose="020B0502040204020203" pitchFamily="34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s-ES" sz="2800" b="0" i="0" smtClean="0">
                                  <a:latin typeface="Cambria Math" panose="02040503050406030204" pitchFamily="18" charset="0"/>
                                  <a:cs typeface="Segoe UI Light" panose="020B0502040204020203" pitchFamily="34" charset="0"/>
                                </a:rPr>
                                <m:t>Tasaci</m:t>
                              </m:r>
                              <m:r>
                                <a:rPr lang="es-ES" sz="2800" b="0" i="0" smtClean="0">
                                  <a:latin typeface="Cambria Math" panose="02040503050406030204" pitchFamily="18" charset="0"/>
                                  <a:cs typeface="Segoe UI Light" panose="020B0502040204020203" pitchFamily="34" charset="0"/>
                                </a:rPr>
                                <m:t>ó</m:t>
                              </m:r>
                              <m:r>
                                <m:rPr>
                                  <m:sty m:val="p"/>
                                </m:rPr>
                                <a:rPr lang="es-ES" sz="2800" b="0" i="0" smtClean="0">
                                  <a:latin typeface="Cambria Math" panose="02040503050406030204" pitchFamily="18" charset="0"/>
                                  <a:cs typeface="Segoe UI Light" panose="020B0502040204020203" pitchFamily="34" charset="0"/>
                                </a:rPr>
                                <m:t>n</m:t>
                              </m:r>
                              <m:r>
                                <a:rPr lang="es-ES" sz="2800" b="0" i="0" smtClean="0">
                                  <a:latin typeface="Cambria Math" panose="02040503050406030204" pitchFamily="18" charset="0"/>
                                  <a:cs typeface="Segoe UI Light" panose="020B0502040204020203" pitchFamily="34" charset="0"/>
                                </a:rPr>
                                <m:t> − </m:t>
                              </m:r>
                              <m:d>
                                <m:dPr>
                                  <m:ctrlPr>
                                    <a:rPr lang="es-ES" sz="2800" b="0" i="1" smtClean="0">
                                      <a:latin typeface="Cambria Math" panose="02040503050406030204" pitchFamily="18" charset="0"/>
                                      <a:cs typeface="Segoe UI Light" panose="020B0502040204020203" pitchFamily="34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s-ES" sz="2800" b="0" i="1" smtClean="0">
                                          <a:latin typeface="Cambria Math" panose="02040503050406030204" pitchFamily="18" charset="0"/>
                                          <a:cs typeface="Segoe UI Light" panose="020B0502040204020203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s-ES" sz="2800" b="0" i="0" smtClean="0">
                                          <a:latin typeface="Cambria Math" panose="02040503050406030204" pitchFamily="18" charset="0"/>
                                          <a:cs typeface="Segoe UI Light" panose="020B0502040204020203" pitchFamily="34" charset="0"/>
                                        </a:rPr>
                                        <m:t>Tasaci</m:t>
                                      </m:r>
                                      <m:r>
                                        <a:rPr lang="es-ES" sz="2800" b="0" i="0" smtClean="0">
                                          <a:latin typeface="Cambria Math" panose="02040503050406030204" pitchFamily="18" charset="0"/>
                                          <a:cs typeface="Segoe UI Light" panose="020B0502040204020203" pitchFamily="34" charset="0"/>
                                        </a:rPr>
                                        <m:t>ó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s-ES" sz="2800" b="0" i="0" smtClean="0">
                                          <a:latin typeface="Cambria Math" panose="02040503050406030204" pitchFamily="18" charset="0"/>
                                          <a:cs typeface="Segoe UI Light" panose="020B0502040204020203" pitchFamily="34" charset="0"/>
                                        </a:rPr>
                                        <m:t>n</m:t>
                                      </m:r>
                                      <m:r>
                                        <a:rPr lang="es-ES" sz="2800" b="0" i="0" smtClean="0">
                                          <a:latin typeface="Cambria Math" panose="02040503050406030204" pitchFamily="18" charset="0"/>
                                          <a:cs typeface="Segoe UI Light" panose="020B0502040204020203" pitchFamily="34" charset="0"/>
                                        </a:rPr>
                                        <m:t> 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s-ES" sz="2800" b="0" i="0" smtClean="0">
                                          <a:latin typeface="Cambria Math" panose="02040503050406030204" pitchFamily="18" charset="0"/>
                                          <a:cs typeface="Segoe UI Light" panose="020B0502040204020203" pitchFamily="34" charset="0"/>
                                        </a:rPr>
                                        <m:t>Pr</m:t>
                                      </m:r>
                                      <m:r>
                                        <a:rPr lang="es-ES" sz="2800" b="0" i="0" smtClean="0">
                                          <a:latin typeface="Cambria Math" panose="02040503050406030204" pitchFamily="18" charset="0"/>
                                          <a:cs typeface="Segoe UI Light" panose="020B0502040204020203" pitchFamily="34" charset="0"/>
                                        </a:rPr>
                                        <m:t>é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s-ES" sz="2800" b="0" i="0" smtClean="0">
                                          <a:latin typeface="Cambria Math" panose="02040503050406030204" pitchFamily="18" charset="0"/>
                                          <a:cs typeface="Segoe UI Light" panose="020B0502040204020203" pitchFamily="34" charset="0"/>
                                        </a:rPr>
                                        <m:t>stamo</m:t>
                                      </m:r>
                                    </m:e>
                                  </m:d>
                                  <m:r>
                                    <a:rPr lang="es-ES" sz="28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Segoe UI Light" panose="020B0502040204020203" pitchFamily="34" charset="0"/>
                                    </a:rPr>
                                    <m:t>∙2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r>
                            <a:rPr lang="es-ES" sz="2800" b="0" i="0" smtClean="0">
                              <a:latin typeface="Cambria Math" panose="02040503050406030204" pitchFamily="18" charset="0"/>
                              <a:cs typeface="Segoe UI Light" panose="020B0502040204020203" pitchFamily="34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s-ES" sz="2800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0385273-52F3-B83F-8C89-FE9D3A40CB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" y="1472344"/>
                <a:ext cx="11503266" cy="4245008"/>
              </a:xfrm>
              <a:prstGeom prst="rect">
                <a:avLst/>
              </a:prstGeom>
              <a:blipFill>
                <a:blip r:embed="rId2"/>
                <a:stretch>
                  <a:fillRect l="-95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09075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20385273-52F3-B83F-8C89-FE9D3A40CB42}"/>
              </a:ext>
            </a:extLst>
          </p:cNvPr>
          <p:cNvSpPr txBox="1"/>
          <p:nvPr/>
        </p:nvSpPr>
        <p:spPr>
          <a:xfrm>
            <a:off x="309486" y="1509487"/>
            <a:ext cx="1150326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¿Cómo se aplican?</a:t>
            </a:r>
          </a:p>
          <a:p>
            <a:pPr marL="1371600" lvl="4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Interés remuneratorio pactado + 2 puntos. </a:t>
            </a:r>
          </a:p>
          <a:p>
            <a:pPr>
              <a:lnSpc>
                <a:spcPct val="150000"/>
              </a:lnSpc>
            </a:pPr>
            <a:endParaRPr lang="es-E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ítulo 3">
            <a:extLst>
              <a:ext uri="{FF2B5EF4-FFF2-40B4-BE49-F238E27FC236}">
                <a16:creationId xmlns:a16="http://schemas.microsoft.com/office/drawing/2014/main" id="{3E8D6EBC-FF15-0A80-CF98-4F8A9D8CEF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36680" cy="640080"/>
          </a:xfrm>
        </p:spPr>
        <p:txBody>
          <a:bodyPr rtlCol="0">
            <a:noAutofit/>
          </a:bodyPr>
          <a:lstStyle/>
          <a:p>
            <a:pPr rtl="0"/>
            <a:r>
              <a:rPr lang="es-ES" sz="3800" dirty="0">
                <a:latin typeface="Segoe UI "/>
                <a:cs typeface="Segoe UI Light" panose="020B0502040204020203" pitchFamily="34" charset="0"/>
              </a:rPr>
              <a:t>Medidas previas - Moderación intereses moratorios</a:t>
            </a:r>
          </a:p>
        </p:txBody>
      </p:sp>
    </p:spTree>
    <p:extLst>
      <p:ext uri="{BB962C8B-B14F-4D97-AF65-F5344CB8AC3E}">
        <p14:creationId xmlns:p14="http://schemas.microsoft.com/office/powerpoint/2010/main" val="15938187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Reestructuraciones de deuda:</a:t>
            </a:r>
          </a:p>
          <a:p>
            <a:pPr marL="1371600" lvl="4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Exención cuota gradual IAJD e ITP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Dación e pago: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Exenciones: transmisión cancelar deuda y ganancia patrimonial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Bonificaciones: 50% cancelación hipoteca y 75% novaciones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3">
            <a:extLst>
              <a:ext uri="{FF2B5EF4-FFF2-40B4-BE49-F238E27FC236}">
                <a16:creationId xmlns:a16="http://schemas.microsoft.com/office/drawing/2014/main" id="{514A35F8-C79C-611F-F3E7-AD35F74277FA}"/>
              </a:ext>
            </a:extLst>
          </p:cNvPr>
          <p:cNvSpPr txBox="1">
            <a:spLocks/>
          </p:cNvSpPr>
          <p:nvPr/>
        </p:nvSpPr>
        <p:spPr>
          <a:xfrm>
            <a:off x="327660" y="464381"/>
            <a:ext cx="1153668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 dirty="0">
                <a:latin typeface="Segoe UI "/>
                <a:cs typeface="Segoe UI Light" panose="020B0502040204020203" pitchFamily="34" charset="0"/>
              </a:rPr>
              <a:t>Medidas previas – Ventajas fiscales y notariales</a:t>
            </a:r>
          </a:p>
        </p:txBody>
      </p:sp>
    </p:spTree>
    <p:extLst>
      <p:ext uri="{BB962C8B-B14F-4D97-AF65-F5344CB8AC3E}">
        <p14:creationId xmlns:p14="http://schemas.microsoft.com/office/powerpoint/2010/main" val="4119354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6877119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Medidas posteriores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2971CE9-68A7-7B1C-D9B3-D33167DBB150}"/>
              </a:ext>
            </a:extLst>
          </p:cNvPr>
          <p:cNvSpPr txBox="1"/>
          <p:nvPr/>
        </p:nvSpPr>
        <p:spPr>
          <a:xfrm>
            <a:off x="327660" y="1472344"/>
            <a:ext cx="11503266" cy="5275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¿Cuáles son algunas de esas medidas?</a:t>
            </a:r>
          </a:p>
          <a:p>
            <a:pPr marL="1371600" lvl="2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Comprobación cláusulas abusivas </a:t>
            </a:r>
          </a:p>
          <a:p>
            <a:pPr marL="1371600" lvl="2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Cumplimiento vencimiento anticipado </a:t>
            </a:r>
          </a:p>
          <a:p>
            <a:pPr marL="1371600" lvl="2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b="1" u="sng" dirty="0">
                <a:latin typeface="Segoe UI Light" panose="020B0502040204020203" pitchFamily="34" charset="0"/>
                <a:cs typeface="Segoe UI Light" panose="020B0502040204020203" pitchFamily="34" charset="0"/>
              </a:rPr>
              <a:t>Enervación ejecución hipotecaria</a:t>
            </a:r>
          </a:p>
          <a:p>
            <a:pPr marL="1371600" lvl="2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b="1" u="sng" dirty="0">
                <a:latin typeface="Segoe UI Light" panose="020B0502040204020203" pitchFamily="34" charset="0"/>
                <a:cs typeface="Segoe UI Light" panose="020B0502040204020203" pitchFamily="34" charset="0"/>
              </a:rPr>
              <a:t>Moratorias al lanzamiento</a:t>
            </a:r>
          </a:p>
          <a:p>
            <a:pPr marL="1371600" lvl="2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b="1" u="sng" dirty="0">
                <a:latin typeface="Segoe UI Light" panose="020B0502040204020203" pitchFamily="34" charset="0"/>
                <a:cs typeface="Segoe UI Light" panose="020B0502040204020203" pitchFamily="34" charset="0"/>
              </a:rPr>
              <a:t>Derecho de alquiler</a:t>
            </a:r>
          </a:p>
          <a:p>
            <a:pPr marL="1371600" lvl="2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b="1" u="sng" dirty="0">
                <a:latin typeface="Segoe UI Light" panose="020B0502040204020203" pitchFamily="34" charset="0"/>
                <a:cs typeface="Segoe UI Light" panose="020B0502040204020203" pitchFamily="34" charset="0"/>
              </a:rPr>
              <a:t>Dación en pago</a:t>
            </a:r>
          </a:p>
          <a:p>
            <a:pPr>
              <a:lnSpc>
                <a:spcPct val="150000"/>
              </a:lnSpc>
            </a:pPr>
            <a:endParaRPr lang="es-E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729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29060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Medidas posteriores - Enervación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6873F8D-ECF3-DB37-DF58-EB926AC94715}"/>
              </a:ext>
            </a:extLst>
          </p:cNvPr>
          <p:cNvSpPr txBox="1"/>
          <p:nvPr/>
        </p:nvSpPr>
        <p:spPr>
          <a:xfrm>
            <a:off x="327660" y="1472344"/>
            <a:ext cx="11503266" cy="5009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¿En qué consiste?</a:t>
            </a:r>
          </a:p>
          <a:p>
            <a:pPr marL="1371600" lvl="4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Terminación anticipada proceso ejecución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Requisitos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Pago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¿Hasta qué momento se puede enervar?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Hasta la subasta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142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29060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Medidas posteriores – Moratorias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6873F8D-ECF3-DB37-DF58-EB926AC94715}"/>
              </a:ext>
            </a:extLst>
          </p:cNvPr>
          <p:cNvSpPr txBox="1"/>
          <p:nvPr/>
        </p:nvSpPr>
        <p:spPr>
          <a:xfrm>
            <a:off x="327660" y="1472344"/>
            <a:ext cx="11503266" cy="5009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¿Qué es?</a:t>
            </a:r>
          </a:p>
          <a:p>
            <a:pPr marL="1371600" lvl="4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Suspensión deuda por un tiempo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¿Se aplica a todo tipo de préstamos?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Vivienda habitual o desarrollo de actividad económica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Plazo de aplicación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24 de mayo 2024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35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29060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Medidas posteriores – Derecho de alquiler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6873F8D-ECF3-DB37-DF58-EB926AC94715}"/>
              </a:ext>
            </a:extLst>
          </p:cNvPr>
          <p:cNvSpPr txBox="1"/>
          <p:nvPr/>
        </p:nvSpPr>
        <p:spPr>
          <a:xfrm>
            <a:off x="327660" y="1472344"/>
            <a:ext cx="11503266" cy="5655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¿Qué es?</a:t>
            </a:r>
          </a:p>
          <a:p>
            <a:pPr marL="1371600" lvl="4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Ayuda a deudor con vivienda habitual ejecutada y cuyo lanzamiento haya sido suspendido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¿A cuánto asciende el alquiler?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3% del valor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Plazo de aplicación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Anual prorrogable hasta 5 años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5186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29060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Medidas posteriores – Dación en pago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6873F8D-ECF3-DB37-DF58-EB926AC94715}"/>
              </a:ext>
            </a:extLst>
          </p:cNvPr>
          <p:cNvSpPr txBox="1"/>
          <p:nvPr/>
        </p:nvSpPr>
        <p:spPr>
          <a:xfrm>
            <a:off x="327660" y="1472344"/>
            <a:ext cx="11503266" cy="6394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¿Qué es?</a:t>
            </a:r>
          </a:p>
          <a:p>
            <a:pPr marL="1371600" lvl="4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Entregar la vivienda a cambio de cancelación de deuda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Requisitos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Umbral de exclusión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Precio adquisición &lt; 250 000 €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Reestructuración inviable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No aplicación de la quita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No anuncio subasta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Solicitud dentro 24 meses siguientes a reestructuración</a:t>
            </a:r>
          </a:p>
          <a:p>
            <a:pPr>
              <a:lnSpc>
                <a:spcPct val="150000"/>
              </a:lnSpc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8706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03266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¿</a:t>
            </a:r>
            <a:r>
              <a:rPr lang="es-ES" sz="4000" dirty="0">
                <a:latin typeface="Segoe UI "/>
                <a:cs typeface="Segoe UI Light" panose="020B0502040204020203" pitchFamily="34" charset="0"/>
              </a:rPr>
              <a:t>Cómo eluden la protección de los consumidores?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7C9A6E6-0DBE-85CE-4508-D4B2BC73934E}"/>
              </a:ext>
            </a:extLst>
          </p:cNvPr>
          <p:cNvSpPr txBox="1"/>
          <p:nvPr/>
        </p:nvSpPr>
        <p:spPr>
          <a:xfrm>
            <a:off x="327660" y="1472344"/>
            <a:ext cx="11503266" cy="1951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Cesión de créditos a fondos buitre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Procedimiento ordinario de préstamos con hipoteca</a:t>
            </a: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>
              <a:lnSpc>
                <a:spcPct val="150000"/>
              </a:lnSpc>
            </a:pPr>
            <a:endParaRPr lang="es-E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9274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7225A6B-2496-75EE-9D49-18166F21A929}"/>
              </a:ext>
            </a:extLst>
          </p:cNvPr>
          <p:cNvSpPr txBox="1"/>
          <p:nvPr/>
        </p:nvSpPr>
        <p:spPr>
          <a:xfrm>
            <a:off x="361074" y="2523759"/>
            <a:ext cx="11503266" cy="981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4400" dirty="0">
                <a:latin typeface="Segoe UI "/>
                <a:cs typeface="Segoe UI Light" panose="020B0502040204020203" pitchFamily="34" charset="0"/>
              </a:rPr>
              <a:t>Turno de preguntas</a:t>
            </a:r>
          </a:p>
        </p:txBody>
      </p:sp>
    </p:spTree>
    <p:extLst>
      <p:ext uri="{BB962C8B-B14F-4D97-AF65-F5344CB8AC3E}">
        <p14:creationId xmlns:p14="http://schemas.microsoft.com/office/powerpoint/2010/main" val="4233993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6877119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Contenido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86D7B128-CF8B-9EBC-76FE-57A97E65F03C}"/>
              </a:ext>
            </a:extLst>
          </p:cNvPr>
          <p:cNvSpPr txBox="1"/>
          <p:nvPr/>
        </p:nvSpPr>
        <p:spPr>
          <a:xfrm>
            <a:off x="327660" y="2119289"/>
            <a:ext cx="11503266" cy="3693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Introducción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Medidas previas a la ejecución hipotecaria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Medidas posteriores a la ejecución hipotecaria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¿Cómo eluden la protección de los consumidores?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Preguntas</a:t>
            </a:r>
          </a:p>
        </p:txBody>
      </p:sp>
    </p:spTree>
    <p:extLst>
      <p:ext uri="{BB962C8B-B14F-4D97-AF65-F5344CB8AC3E}">
        <p14:creationId xmlns:p14="http://schemas.microsoft.com/office/powerpoint/2010/main" val="3675741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7225A6B-2496-75EE-9D49-18166F21A929}"/>
              </a:ext>
            </a:extLst>
          </p:cNvPr>
          <p:cNvSpPr txBox="1"/>
          <p:nvPr/>
        </p:nvSpPr>
        <p:spPr>
          <a:xfrm>
            <a:off x="361074" y="2523759"/>
            <a:ext cx="11503266" cy="981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s-ES" sz="4400" b="1" dirty="0">
                <a:latin typeface="Segoe UI "/>
                <a:cs typeface="Segoe UI Light" panose="020B0502040204020203" pitchFamily="34" charset="0"/>
              </a:rPr>
              <a:t>Gracias por su atención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467C66D-8F32-E212-5051-9587DD8433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839" y="320042"/>
            <a:ext cx="3400425" cy="1343025"/>
          </a:xfrm>
          <a:prstGeom prst="rect">
            <a:avLst/>
          </a:prstGeom>
        </p:spPr>
      </p:pic>
      <p:sp>
        <p:nvSpPr>
          <p:cNvPr id="3" name="Título 1">
            <a:extLst>
              <a:ext uri="{FF2B5EF4-FFF2-40B4-BE49-F238E27FC236}">
                <a16:creationId xmlns:a16="http://schemas.microsoft.com/office/drawing/2014/main" id="{A2E03C24-371F-F874-EE4A-EA97F8E74D31}"/>
              </a:ext>
            </a:extLst>
          </p:cNvPr>
          <p:cNvSpPr txBox="1">
            <a:spLocks/>
          </p:cNvSpPr>
          <p:nvPr/>
        </p:nvSpPr>
        <p:spPr>
          <a:xfrm>
            <a:off x="339524" y="4651945"/>
            <a:ext cx="11505766" cy="203436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4000">
                <a:solidFill>
                  <a:sysClr val="windowText" lastClr="000000"/>
                </a:solidFill>
              </a:rPr>
              <a:t/>
            </a:r>
            <a:br>
              <a:rPr lang="es-ES" sz="4000">
                <a:solidFill>
                  <a:sysClr val="windowText" lastClr="000000"/>
                </a:solidFill>
              </a:rPr>
            </a:br>
            <a:r>
              <a:rPr lang="es-ES" sz="4000">
                <a:solidFill>
                  <a:sysClr val="windowText" lastClr="000000"/>
                </a:solidFill>
              </a:rPr>
              <a:t/>
            </a:r>
            <a:br>
              <a:rPr lang="es-ES" sz="4000">
                <a:solidFill>
                  <a:sysClr val="windowText" lastClr="000000"/>
                </a:solidFill>
              </a:rPr>
            </a:br>
            <a:r>
              <a:rPr lang="es-ES" sz="4000" b="1">
                <a:solidFill>
                  <a:sysClr val="windowText" lastClr="000000"/>
                </a:solidFill>
              </a:rPr>
              <a:t>María Dolores Honrubia Gabaldón</a:t>
            </a:r>
            <a:endParaRPr lang="es-ES" sz="40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003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464381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6877119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Introducción</a:t>
            </a:r>
          </a:p>
        </p:txBody>
      </p:sp>
      <p:grpSp>
        <p:nvGrpSpPr>
          <p:cNvPr id="23" name="Grupo 22">
            <a:extLst>
              <a:ext uri="{FF2B5EF4-FFF2-40B4-BE49-F238E27FC236}">
                <a16:creationId xmlns:a16="http://schemas.microsoft.com/office/drawing/2014/main" id="{4C2B13F2-82BB-4E50-5B2B-145CC4BAEE95}"/>
              </a:ext>
            </a:extLst>
          </p:cNvPr>
          <p:cNvGrpSpPr/>
          <p:nvPr/>
        </p:nvGrpSpPr>
        <p:grpSpPr>
          <a:xfrm>
            <a:off x="913586" y="1891930"/>
            <a:ext cx="9979315" cy="3810106"/>
            <a:chOff x="913586" y="1521167"/>
            <a:chExt cx="9979315" cy="3810106"/>
          </a:xfrm>
        </p:grpSpPr>
        <p:sp>
          <p:nvSpPr>
            <p:cNvPr id="2" name="Elipse 1">
              <a:extLst>
                <a:ext uri="{FF2B5EF4-FFF2-40B4-BE49-F238E27FC236}">
                  <a16:creationId xmlns:a16="http://schemas.microsoft.com/office/drawing/2014/main" id="{BFCE1AB8-AF94-682A-4254-3DD0334781D3}"/>
                </a:ext>
              </a:extLst>
            </p:cNvPr>
            <p:cNvSpPr/>
            <p:nvPr/>
          </p:nvSpPr>
          <p:spPr>
            <a:xfrm>
              <a:off x="4351960" y="2324138"/>
              <a:ext cx="3278200" cy="2207276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ES" sz="32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Ejecución hipotecaria</a:t>
              </a:r>
            </a:p>
          </p:txBody>
        </p:sp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E50E7048-7F94-7305-3E5D-E25AA0735B27}"/>
                </a:ext>
              </a:extLst>
            </p:cNvPr>
            <p:cNvSpPr txBox="1"/>
            <p:nvPr/>
          </p:nvSpPr>
          <p:spPr>
            <a:xfrm>
              <a:off x="913586" y="1521167"/>
              <a:ext cx="3139440" cy="10772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2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Medidas </a:t>
              </a:r>
            </a:p>
            <a:p>
              <a:pPr algn="ctr"/>
              <a:r>
                <a:rPr lang="es-ES" sz="32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previas</a:t>
              </a:r>
            </a:p>
          </p:txBody>
        </p:sp>
        <p:cxnSp>
          <p:nvCxnSpPr>
            <p:cNvPr id="13" name="Conector: angular 12">
              <a:extLst>
                <a:ext uri="{FF2B5EF4-FFF2-40B4-BE49-F238E27FC236}">
                  <a16:creationId xmlns:a16="http://schemas.microsoft.com/office/drawing/2014/main" id="{A12F5133-9320-4B66-5B85-4CDC00B54495}"/>
                </a:ext>
              </a:extLst>
            </p:cNvPr>
            <p:cNvCxnSpPr>
              <a:cxnSpLocks/>
            </p:cNvCxnSpPr>
            <p:nvPr/>
          </p:nvCxnSpPr>
          <p:spPr>
            <a:xfrm>
              <a:off x="3235960" y="2059776"/>
              <a:ext cx="1116000" cy="1368000"/>
            </a:xfrm>
            <a:prstGeom prst="bentConnector3">
              <a:avLst>
                <a:gd name="adj1" fmla="val 46667"/>
              </a:avLst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9526BACC-C45A-B89C-D896-8AAD88B32379}"/>
                </a:ext>
              </a:extLst>
            </p:cNvPr>
            <p:cNvSpPr txBox="1"/>
            <p:nvPr/>
          </p:nvSpPr>
          <p:spPr>
            <a:xfrm>
              <a:off x="8746160" y="4254055"/>
              <a:ext cx="2146741" cy="10772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2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Medidas </a:t>
              </a:r>
            </a:p>
            <a:p>
              <a:pPr algn="ctr"/>
              <a:r>
                <a:rPr lang="es-ES" sz="32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posteriores</a:t>
              </a:r>
            </a:p>
          </p:txBody>
        </p:sp>
        <p:cxnSp>
          <p:nvCxnSpPr>
            <p:cNvPr id="20" name="Conector: angular 19">
              <a:extLst>
                <a:ext uri="{FF2B5EF4-FFF2-40B4-BE49-F238E27FC236}">
                  <a16:creationId xmlns:a16="http://schemas.microsoft.com/office/drawing/2014/main" id="{ED22B345-C1BA-B3C6-8F95-5F95BB8CF763}"/>
                </a:ext>
              </a:extLst>
            </p:cNvPr>
            <p:cNvCxnSpPr>
              <a:cxnSpLocks/>
            </p:cNvCxnSpPr>
            <p:nvPr/>
          </p:nvCxnSpPr>
          <p:spPr>
            <a:xfrm>
              <a:off x="7645400" y="3424664"/>
              <a:ext cx="1116000" cy="1368000"/>
            </a:xfrm>
            <a:prstGeom prst="bentConnector3">
              <a:avLst>
                <a:gd name="adj1" fmla="val 46667"/>
              </a:avLst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Imagen 24">
            <a:extLst>
              <a:ext uri="{FF2B5EF4-FFF2-40B4-BE49-F238E27FC236}">
                <a16:creationId xmlns:a16="http://schemas.microsoft.com/office/drawing/2014/main" id="{6E242AD1-97E9-7DCD-9635-AA9B023AB2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372" y="5063035"/>
            <a:ext cx="1865376" cy="124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831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6877119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Medidas previas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0385273-52F3-B83F-8C89-FE9D3A40CB42}"/>
              </a:ext>
            </a:extLst>
          </p:cNvPr>
          <p:cNvSpPr txBox="1"/>
          <p:nvPr/>
        </p:nvSpPr>
        <p:spPr>
          <a:xfrm>
            <a:off x="327660" y="1472344"/>
            <a:ext cx="11503266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¿Dónde se regulan?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b="1" u="sng" dirty="0">
                <a:latin typeface="Segoe UI Light" panose="020B0502040204020203" pitchFamily="34" charset="0"/>
                <a:cs typeface="Segoe UI Light" panose="020B0502040204020203" pitchFamily="34" charset="0"/>
              </a:rPr>
              <a:t>RD 6/2012</a:t>
            </a: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Código de buenas prácticas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¿Quién puede solicitarlo?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Crédito hipotecario + Umbral de exclusión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¿Cuáles son algunas de esas medidas?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b="1" u="sng" dirty="0">
                <a:latin typeface="Segoe UI Light" panose="020B0502040204020203" pitchFamily="34" charset="0"/>
                <a:cs typeface="Segoe UI Light" panose="020B0502040204020203" pitchFamily="34" charset="0"/>
              </a:rPr>
              <a:t>Reestructuración, dación en pago, derecho alquiler, quita, moderación de intereses moratorios, ventajas fiscales</a:t>
            </a:r>
          </a:p>
          <a:p>
            <a:pPr>
              <a:lnSpc>
                <a:spcPct val="150000"/>
              </a:lnSpc>
            </a:pPr>
            <a:endParaRPr lang="es-E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722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36680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Medidas previas – Reestructuración (1/4)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0385273-52F3-B83F-8C89-FE9D3A40CB42}"/>
              </a:ext>
            </a:extLst>
          </p:cNvPr>
          <p:cNvSpPr txBox="1"/>
          <p:nvPr/>
        </p:nvSpPr>
        <p:spPr>
          <a:xfrm>
            <a:off x="327660" y="1472344"/>
            <a:ext cx="11503266" cy="4813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¿Qué es?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b="1" u="sng" dirty="0">
                <a:latin typeface="Segoe UI Light" panose="020B0502040204020203" pitchFamily="34" charset="0"/>
                <a:cs typeface="Segoe UI Light" panose="020B0502040204020203" pitchFamily="34" charset="0"/>
              </a:rPr>
              <a:t>Nuevo plan de pago + Mejores condiciones</a:t>
            </a:r>
            <a:endParaRPr lang="es-E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Requisitos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Umbral de exclusión + Límite impuesto de la vivienda + No anuncio de subasta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Plazo de respuesta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1 Mes</a:t>
            </a:r>
          </a:p>
        </p:txBody>
      </p:sp>
    </p:spTree>
    <p:extLst>
      <p:ext uri="{BB962C8B-B14F-4D97-AF65-F5344CB8AC3E}">
        <p14:creationId xmlns:p14="http://schemas.microsoft.com/office/powerpoint/2010/main" val="3986742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36680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Medidas previas – Reestructuración (2/4)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0385273-52F3-B83F-8C89-FE9D3A40CB42}"/>
              </a:ext>
            </a:extLst>
          </p:cNvPr>
          <p:cNvSpPr txBox="1"/>
          <p:nvPr/>
        </p:nvSpPr>
        <p:spPr>
          <a:xfrm>
            <a:off x="327660" y="1472344"/>
            <a:ext cx="11503266" cy="3336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Condiciones Nuevo Plan de Pagos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Tasa esfuerzo ≥ 1.5         </a:t>
            </a:r>
          </a:p>
          <a:p>
            <a:pPr lvl="2">
              <a:lnSpc>
                <a:spcPct val="150000"/>
              </a:lnSpc>
            </a:pPr>
            <a:endParaRPr lang="es-E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lvl="2">
              <a:lnSpc>
                <a:spcPct val="150000"/>
              </a:lnSpc>
            </a:pPr>
            <a:endParaRPr lang="es-E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371600" lvl="2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Tasa esfuerzo &lt; 1.5</a:t>
            </a:r>
          </a:p>
        </p:txBody>
      </p:sp>
      <p:sp>
        <p:nvSpPr>
          <p:cNvPr id="3" name="Flecha: a la derecha 2">
            <a:extLst>
              <a:ext uri="{FF2B5EF4-FFF2-40B4-BE49-F238E27FC236}">
                <a16:creationId xmlns:a16="http://schemas.microsoft.com/office/drawing/2014/main" id="{78BE846B-1794-DDEF-0924-A59AD63DAB1F}"/>
              </a:ext>
            </a:extLst>
          </p:cNvPr>
          <p:cNvSpPr/>
          <p:nvPr/>
        </p:nvSpPr>
        <p:spPr>
          <a:xfrm>
            <a:off x="4704080" y="2468880"/>
            <a:ext cx="660400" cy="29464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8C17706-D02F-64F7-D046-A688C77CC0E9}"/>
              </a:ext>
            </a:extLst>
          </p:cNvPr>
          <p:cNvSpPr txBox="1"/>
          <p:nvPr/>
        </p:nvSpPr>
        <p:spPr>
          <a:xfrm>
            <a:off x="5476240" y="2348342"/>
            <a:ext cx="5496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sz="2400" dirty="0"/>
              <a:t>Carencia 5 años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sz="2400" dirty="0"/>
              <a:t>Ampliación amortización hasta 40 años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sz="2400" dirty="0"/>
              <a:t>Interés Euribor – 0.10</a:t>
            </a:r>
          </a:p>
          <a:p>
            <a:endParaRPr lang="es-ES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BAC8B92-E4FA-9BE4-50EC-C1C7220B10A2}"/>
              </a:ext>
            </a:extLst>
          </p:cNvPr>
          <p:cNvSpPr txBox="1"/>
          <p:nvPr/>
        </p:nvSpPr>
        <p:spPr>
          <a:xfrm>
            <a:off x="5476240" y="4207055"/>
            <a:ext cx="5496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sz="2400" dirty="0"/>
              <a:t>Carencia 2 años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sz="2400" dirty="0"/>
              <a:t>Ampliación 7 con máx. 40 años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sz="2400" dirty="0"/>
              <a:t>Reducción interés 0.5%</a:t>
            </a:r>
          </a:p>
          <a:p>
            <a:endParaRPr lang="es-ES" dirty="0"/>
          </a:p>
        </p:txBody>
      </p:sp>
      <p:sp>
        <p:nvSpPr>
          <p:cNvPr id="7" name="Flecha: a la derecha 6">
            <a:extLst>
              <a:ext uri="{FF2B5EF4-FFF2-40B4-BE49-F238E27FC236}">
                <a16:creationId xmlns:a16="http://schemas.microsoft.com/office/drawing/2014/main" id="{BECCD080-389B-88EB-F249-096A7CDEB393}"/>
              </a:ext>
            </a:extLst>
          </p:cNvPr>
          <p:cNvSpPr/>
          <p:nvPr/>
        </p:nvSpPr>
        <p:spPr>
          <a:xfrm>
            <a:off x="4704080" y="4363356"/>
            <a:ext cx="660400" cy="29464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9684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36680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Medidas previas – Reestructuración (3/4)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0385273-52F3-B83F-8C89-FE9D3A40CB42}"/>
              </a:ext>
            </a:extLst>
          </p:cNvPr>
          <p:cNvSpPr txBox="1"/>
          <p:nvPr/>
        </p:nvSpPr>
        <p:spPr>
          <a:xfrm>
            <a:off x="327660" y="1472344"/>
            <a:ext cx="1150326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¿Cuándo será viable la reestructuración?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Cuota a pagar -50% de los ingresos de la unidad familiar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Cuota superior al 50% no viable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¿Qué deuda se reestructura?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Principal + intereses + comisiones + gastos + costas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¿Se tiene que otorgar escritura pública?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No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667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36680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"/>
                <a:cs typeface="Segoe UI Light" panose="020B0502040204020203" pitchFamily="34" charset="0"/>
              </a:rPr>
              <a:t>Medidas previas – Reestructuración (4/4)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0385273-52F3-B83F-8C89-FE9D3A40CB42}"/>
              </a:ext>
            </a:extLst>
          </p:cNvPr>
          <p:cNvSpPr txBox="1"/>
          <p:nvPr/>
        </p:nvSpPr>
        <p:spPr>
          <a:xfrm>
            <a:off x="327660" y="1472344"/>
            <a:ext cx="1150326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Documentación a entregar.</a:t>
            </a: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Documentación relativa a los ingresos de la unidad familiar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Documentación sobre el número de personas que habitan la vivienda.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Documentación sobre la titularidad de los bienes.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Declaración responsable del deudor. 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299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D49B299C-EF1E-1FFA-8539-8EBC648CF08D}"/>
              </a:ext>
            </a:extLst>
          </p:cNvPr>
          <p:cNvSpPr/>
          <p:nvPr/>
        </p:nvSpPr>
        <p:spPr>
          <a:xfrm>
            <a:off x="342900" y="316992"/>
            <a:ext cx="11521440" cy="63772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06BDCF67-D1EE-87AA-1558-2C5BC8587466}"/>
              </a:ext>
            </a:extLst>
          </p:cNvPr>
          <p:cNvCxnSpPr>
            <a:cxnSpLocks/>
          </p:cNvCxnSpPr>
          <p:nvPr/>
        </p:nvCxnSpPr>
        <p:spPr>
          <a:xfrm>
            <a:off x="361074" y="1251850"/>
            <a:ext cx="1150326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ítulo 3">
            <a:extLst>
              <a:ext uri="{FF2B5EF4-FFF2-40B4-BE49-F238E27FC236}">
                <a16:creationId xmlns:a16="http://schemas.microsoft.com/office/drawing/2014/main" id="{62F42BE0-1AF0-6B6D-310F-F8A299509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660" y="464381"/>
            <a:ext cx="11536680" cy="640080"/>
          </a:xfrm>
        </p:spPr>
        <p:txBody>
          <a:bodyPr rtlCol="0">
            <a:noAutofit/>
          </a:bodyPr>
          <a:lstStyle/>
          <a:p>
            <a:pPr rtl="0"/>
            <a:r>
              <a:rPr lang="es-ES" sz="4000" dirty="0">
                <a:latin typeface="Segoe UI "/>
                <a:cs typeface="Segoe UI Light" panose="020B0502040204020203" pitchFamily="34" charset="0"/>
              </a:rPr>
              <a:t>Medidas previas – Quita capital pendiente (1/2)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0385273-52F3-B83F-8C89-FE9D3A40CB42}"/>
              </a:ext>
            </a:extLst>
          </p:cNvPr>
          <p:cNvSpPr txBox="1"/>
          <p:nvPr/>
        </p:nvSpPr>
        <p:spPr>
          <a:xfrm>
            <a:off x="327660" y="1472344"/>
            <a:ext cx="1150326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¿Qué es?</a:t>
            </a:r>
          </a:p>
          <a:p>
            <a:pPr marL="1371600" lvl="4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Reducción deuda. 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¿Cuándo resulta aplicable? 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Cuando </a:t>
            </a: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el plan de reestructuración no es viable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Tiempo de respuesta inviabilidad reestructuración</a:t>
            </a: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800" dirty="0">
                <a:latin typeface="Segoe UI Light" panose="020B0502040204020203" pitchFamily="34" charset="0"/>
                <a:cs typeface="Segoe UI Light" panose="020B0502040204020203" pitchFamily="34" charset="0"/>
              </a:rPr>
              <a:t>1 mes</a:t>
            </a:r>
          </a:p>
          <a:p>
            <a:pPr lvl="1">
              <a:lnSpc>
                <a:spcPct val="150000"/>
              </a:lnSpc>
            </a:pPr>
            <a:endParaRPr lang="es-ES" sz="2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1371600" lvl="2" indent="-45720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s-ES" sz="2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8387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610</Words>
  <Application>Microsoft Office PowerPoint</Application>
  <PresentationFormat>Panorámica</PresentationFormat>
  <Paragraphs>124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Courier New</vt:lpstr>
      <vt:lpstr>Segoe UI </vt:lpstr>
      <vt:lpstr>Segoe UI Light</vt:lpstr>
      <vt:lpstr>Wingdings</vt:lpstr>
      <vt:lpstr>Tema de Office</vt:lpstr>
      <vt:lpstr>  María Dolores Honrubia Gabaldón</vt:lpstr>
      <vt:lpstr>Contenido</vt:lpstr>
      <vt:lpstr>Introducción</vt:lpstr>
      <vt:lpstr>Medidas previas</vt:lpstr>
      <vt:lpstr>Medidas previas – Reestructuración (1/4)</vt:lpstr>
      <vt:lpstr>Medidas previas – Reestructuración (2/4)</vt:lpstr>
      <vt:lpstr>Medidas previas – Reestructuración (3/4)</vt:lpstr>
      <vt:lpstr>Medidas previas – Reestructuración (4/4)</vt:lpstr>
      <vt:lpstr>Medidas previas – Quita capital pendiente (1/2)</vt:lpstr>
      <vt:lpstr>Medidas previas – Quita capital pendiente (2/2)</vt:lpstr>
      <vt:lpstr>Medidas previas - Moderación intereses moratorios</vt:lpstr>
      <vt:lpstr>Presentación de PowerPoint</vt:lpstr>
      <vt:lpstr>Medidas posteriores</vt:lpstr>
      <vt:lpstr>Medidas posteriores - Enervación</vt:lpstr>
      <vt:lpstr>Medidas posteriores – Moratorias </vt:lpstr>
      <vt:lpstr>Medidas posteriores – Derecho de alquiler </vt:lpstr>
      <vt:lpstr>Medidas posteriores – Dación en pago</vt:lpstr>
      <vt:lpstr>¿Cómo eluden la protección de los consumidores?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María Dolores Honrubia Gabaldón</dc:title>
  <dc:creator>Martín González Piqueras</dc:creator>
  <cp:lastModifiedBy>Mariado honrubia gabaldon</cp:lastModifiedBy>
  <cp:revision>27</cp:revision>
  <dcterms:created xsi:type="dcterms:W3CDTF">2023-05-28T17:34:13Z</dcterms:created>
  <dcterms:modified xsi:type="dcterms:W3CDTF">2023-05-30T06:53:53Z</dcterms:modified>
</cp:coreProperties>
</file>