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6" r:id="rId1"/>
  </p:sldMasterIdLst>
  <p:notesMasterIdLst>
    <p:notesMasterId r:id="rId7"/>
  </p:notesMasterIdLst>
  <p:sldIdLst>
    <p:sldId id="293" r:id="rId2"/>
    <p:sldId id="339" r:id="rId3"/>
    <p:sldId id="340" r:id="rId4"/>
    <p:sldId id="341" r:id="rId5"/>
    <p:sldId id="342" r:id="rId6"/>
  </p:sldIdLst>
  <p:sldSz cx="12192000" cy="6858000"/>
  <p:notesSz cx="6881813" cy="100155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4" autoAdjust="0"/>
    <p:restoredTop sz="92764" autoAdjust="0"/>
  </p:normalViewPr>
  <p:slideViewPr>
    <p:cSldViewPr snapToGrid="0">
      <p:cViewPr varScale="1">
        <p:scale>
          <a:sx n="65" d="100"/>
          <a:sy n="65" d="100"/>
        </p:scale>
        <p:origin x="40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s-ES" sz="4400" b="0" strike="noStrike" spc="-1">
                <a:latin typeface="Arial"/>
              </a:rPr>
              <a:t>Pulse para desplazar la diapositiva</a:t>
            </a: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756000" y="5078521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s-ES" sz="2000" b="0" strike="noStrike" spc="-1">
                <a:latin typeface="Arial"/>
              </a:rPr>
              <a:t>Pulse para editar el formato de las notas</a:t>
            </a:r>
          </a:p>
        </p:txBody>
      </p:sp>
      <p:sp>
        <p:nvSpPr>
          <p:cNvPr id="11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s-ES" sz="1400" b="0" strike="noStrike" spc="-1">
                <a:latin typeface="Times New Roman"/>
              </a:rPr>
              <a:t>&lt;cabecera&gt;</a:t>
            </a:r>
          </a:p>
        </p:txBody>
      </p:sp>
      <p:sp>
        <p:nvSpPr>
          <p:cNvPr id="120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s-ES" sz="1400" b="0" strike="noStrike" spc="-1">
                <a:latin typeface="Times New Roman"/>
              </a:rPr>
              <a:t>&lt;fecha/hora&gt;</a:t>
            </a:r>
          </a:p>
        </p:txBody>
      </p:sp>
      <p:sp>
        <p:nvSpPr>
          <p:cNvPr id="121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s-ES" sz="1400" b="0" strike="noStrike" spc="-1">
                <a:latin typeface="Times New Roman"/>
              </a:rPr>
              <a:t>&lt;pie de página&gt;</a:t>
            </a:r>
          </a:p>
        </p:txBody>
      </p:sp>
      <p:sp>
        <p:nvSpPr>
          <p:cNvPr id="122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CACBC5FB-2582-40AE-97E3-F24DE94E4277}" type="slidenum">
              <a:rPr lang="es-ES" sz="1400" b="0" strike="noStrike" spc="-1">
                <a:latin typeface="Times New Roman"/>
              </a:rPr>
              <a:t>‹Nº›</a:t>
            </a:fld>
            <a:endParaRPr lang="es-ES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43364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CACBC5FB-2582-40AE-97E3-F24DE94E4277}" type="slidenum">
              <a:rPr lang="es-ES" sz="1400" spc="-1">
                <a:latin typeface="Times New Roman"/>
              </a:rPr>
              <a:t>1</a:t>
            </a:fld>
            <a:endParaRPr lang="es-ES" sz="1400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1855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6850"/>
          </a:xfrm>
          <a:prstGeom prst="rect">
            <a:avLst/>
          </a:prstGeom>
        </p:spPr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756000" y="5078521"/>
            <a:ext cx="6046560" cy="4809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2000" spc="-1" dirty="0">
              <a:latin typeface="Arial"/>
            </a:endParaRPr>
          </a:p>
        </p:txBody>
      </p:sp>
      <p:sp>
        <p:nvSpPr>
          <p:cNvPr id="251" name="CustomShape 3"/>
          <p:cNvSpPr/>
          <p:nvPr/>
        </p:nvSpPr>
        <p:spPr>
          <a:xfrm>
            <a:off x="0" y="10157400"/>
            <a:ext cx="3279600" cy="53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s-ES" sz="1400" spc="-1">
                <a:solidFill>
                  <a:srgbClr val="000000"/>
                </a:solidFill>
                <a:latin typeface="Times New Roman"/>
              </a:rPr>
              <a:t>3</a:t>
            </a:r>
            <a:endParaRPr lang="es-ES" sz="1400" spc="-1">
              <a:latin typeface="Arial"/>
            </a:endParaRPr>
          </a:p>
        </p:txBody>
      </p:sp>
      <p:sp>
        <p:nvSpPr>
          <p:cNvPr id="252" name="CustomShape 4"/>
          <p:cNvSpPr/>
          <p:nvPr/>
        </p:nvSpPr>
        <p:spPr>
          <a:xfrm>
            <a:off x="4278960" y="10157400"/>
            <a:ext cx="3279600" cy="53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C615A7B3-F95D-4B00-8696-79E9B10CFDDC}" type="slidenum">
              <a:rPr lang="es-ES" sz="1400" spc="-1">
                <a:solidFill>
                  <a:srgbClr val="000000"/>
                </a:solidFill>
                <a:latin typeface="Times New Roman"/>
              </a:rPr>
              <a:t>2</a:t>
            </a:fld>
            <a:endParaRPr lang="es-ES" sz="14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8071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5B573-6D00-4C45-8EA9-FC8732DE20D0}" type="datetime1">
              <a:rPr lang="es-ES" smtClean="0"/>
              <a:t>30/05/2023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5FD3-2E14-42F5-BB8A-B45C6502FD78}" type="slidenum">
              <a:rPr lang="es-ES" smtClean="0"/>
              <a:t>‹Nº›</a:t>
            </a:fld>
            <a:endParaRPr lang="es-E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143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D2B7-AD25-45FA-BEE7-F936992576E1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DA1C-05A6-41C1-926F-43DC5339027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7099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D2B7-AD25-45FA-BEE7-F936992576E1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DA1C-05A6-41C1-926F-43DC5339027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003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072F3-F8E4-4B0F-9EF2-2F1DF9327439}" type="datetime1">
              <a:rPr lang="es-ES" smtClean="0"/>
              <a:t>30/05/2023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5FD3-2E14-42F5-BB8A-B45C6502FD7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7613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D2B7-AD25-45FA-BEE7-F936992576E1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DA1C-05A6-41C1-926F-43DC5339027C}" type="slidenum">
              <a:rPr lang="es-ES" smtClean="0"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332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D2B7-AD25-45FA-BEE7-F936992576E1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DA1C-05A6-41C1-926F-43DC5339027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8668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D2B7-AD25-45FA-BEE7-F936992576E1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DA1C-05A6-41C1-926F-43DC5339027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7449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D2B7-AD25-45FA-BEE7-F936992576E1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DA1C-05A6-41C1-926F-43DC5339027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0792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D2B7-AD25-45FA-BEE7-F936992576E1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5DA1C-05A6-41C1-926F-43DC5339027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0166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7DBD2B7-AD25-45FA-BEE7-F936992576E1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A5DA1C-05A6-41C1-926F-43DC5339027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1996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2AFE-A259-4166-8DFF-9978E1307D51}" type="datetime1">
              <a:rPr lang="es-ES" smtClean="0"/>
              <a:t>30/05/2023</a:t>
            </a:fld>
            <a:endParaRPr lang="es-E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5FD3-2E14-42F5-BB8A-B45C6502FD78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8199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7DBD2B7-AD25-45FA-BEE7-F936992576E1}" type="datetimeFigureOut">
              <a:rPr lang="es-ES" smtClean="0"/>
              <a:t>30/05/2023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5A5DA1C-05A6-41C1-926F-43DC5339027C}" type="slidenum">
              <a:rPr lang="es-ES" smtClean="0"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080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xmlns="" id="{9D5790BA-CD82-4B8E-930C-F865C18C638A}"/>
              </a:ext>
            </a:extLst>
          </p:cNvPr>
          <p:cNvSpPr txBox="1"/>
          <p:nvPr/>
        </p:nvSpPr>
        <p:spPr>
          <a:xfrm>
            <a:off x="745946" y="3438765"/>
            <a:ext cx="106809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/>
              <a:t>JORNADA  </a:t>
            </a:r>
            <a:r>
              <a:rPr lang="es-ES" sz="3200" b="1" dirty="0" smtClean="0"/>
              <a:t>ENDEUDAMIENTO DE LAS FAMILIAS Y LOS CONSUMIDORES EN ESPAÑA </a:t>
            </a:r>
            <a:endParaRPr lang="es-ES" sz="3200" b="1" dirty="0"/>
          </a:p>
          <a:p>
            <a:pPr algn="r"/>
            <a:r>
              <a:rPr lang="es-ES" sz="3200" b="1" i="1" dirty="0" smtClean="0"/>
              <a:t>1 de Junio </a:t>
            </a:r>
            <a:r>
              <a:rPr lang="es-ES" sz="3200" b="1" i="1" dirty="0"/>
              <a:t>2023</a:t>
            </a:r>
          </a:p>
          <a:p>
            <a:r>
              <a:rPr lang="es-ES" sz="3200" b="1" i="1" dirty="0"/>
              <a:t> </a:t>
            </a:r>
          </a:p>
          <a:p>
            <a:pPr algn="r"/>
            <a:r>
              <a:rPr lang="es-ES" sz="3200" b="1" i="1" dirty="0" smtClean="0"/>
              <a:t>Víctor </a:t>
            </a:r>
            <a:r>
              <a:rPr lang="es-ES" sz="3200" b="1" i="1" dirty="0"/>
              <a:t>Cremades</a:t>
            </a:r>
            <a:endParaRPr lang="es-ES" sz="3200" b="1" i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8893" y="499947"/>
            <a:ext cx="2756210" cy="2756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891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503583" y="273600"/>
            <a:ext cx="11076537" cy="114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s-ES" sz="3600" b="1" spc="-1" dirty="0" smtClean="0">
                <a:solidFill>
                  <a:srgbClr val="55308D"/>
                </a:solidFill>
                <a:latin typeface="Arial"/>
              </a:rPr>
              <a:t>DE QUE QUIERO HABLAR</a:t>
            </a:r>
            <a:endParaRPr lang="es-ES" sz="3600" b="0" strike="noStrike" spc="-1" dirty="0"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484657" y="1798824"/>
            <a:ext cx="11095463" cy="565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ES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s-ES" sz="2000" dirty="0" smtClean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Contextualización de la situación de inflación y el crédito para los consumidores</a:t>
            </a:r>
          </a:p>
          <a:p>
            <a:pPr marL="457200" indent="-457200" algn="just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s-ES" sz="2000" dirty="0" smtClean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Medidas de protección real para los consumidores</a:t>
            </a:r>
          </a:p>
          <a:p>
            <a:pPr marL="457200" indent="-457200" algn="just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s-ES" sz="2000" dirty="0" smtClean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Riesgos de sobreendeudamiento para el consumidor</a:t>
            </a:r>
          </a:p>
          <a:p>
            <a:pPr marL="457200" indent="-457200" algn="just">
              <a:lnSpc>
                <a:spcPct val="150000"/>
              </a:lnSpc>
              <a:spcBef>
                <a:spcPts val="12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es-ES" sz="2000" dirty="0" smtClean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Protección de los consumidores en el mercado del crédito</a:t>
            </a:r>
          </a:p>
        </p:txBody>
      </p:sp>
      <p:pic>
        <p:nvPicPr>
          <p:cNvPr id="139" name="Imagen 3"/>
          <p:cNvPicPr/>
          <p:nvPr/>
        </p:nvPicPr>
        <p:blipFill>
          <a:blip r:embed="rId3"/>
          <a:stretch/>
        </p:blipFill>
        <p:spPr>
          <a:xfrm>
            <a:off x="9156894" y="129532"/>
            <a:ext cx="2917440" cy="9453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09888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9668" y="832829"/>
            <a:ext cx="5909350" cy="5133975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350196" y="2315182"/>
            <a:ext cx="4066161" cy="2714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dirty="0" smtClean="0"/>
              <a:t>Podemos encontrarnos con un escenario de </a:t>
            </a:r>
            <a:r>
              <a:rPr lang="es-ES" sz="2400" dirty="0" err="1" smtClean="0"/>
              <a:t>revasar</a:t>
            </a:r>
            <a:r>
              <a:rPr lang="es-ES" sz="2400" dirty="0" smtClean="0"/>
              <a:t> el punto del 4 % lo que a nivel psicológico  podría ser representativo para los consumidores</a:t>
            </a:r>
            <a:endParaRPr lang="es-ES" sz="2400" dirty="0"/>
          </a:p>
        </p:txBody>
      </p:sp>
      <p:sp>
        <p:nvSpPr>
          <p:cNvPr id="5" name="CuadroTexto 4"/>
          <p:cNvSpPr txBox="1"/>
          <p:nvPr/>
        </p:nvSpPr>
        <p:spPr>
          <a:xfrm>
            <a:off x="826851" y="609093"/>
            <a:ext cx="4180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CONTEXTUALIZANDO</a:t>
            </a:r>
            <a:endParaRPr lang="es-E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6928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37746" y="683288"/>
            <a:ext cx="8153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CREDITO PUEDE SER UNA SOLUCIÓN PARA EL HOY PERO TAMBIÉN PUEDE SER UN PROBLEMA PARA EL MAÑANA</a:t>
            </a:r>
            <a:endParaRPr lang="es-E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Conector recto de flecha 4"/>
          <p:cNvCxnSpPr>
            <a:endCxn id="6" idx="1"/>
          </p:cNvCxnSpPr>
          <p:nvPr/>
        </p:nvCxnSpPr>
        <p:spPr>
          <a:xfrm>
            <a:off x="885217" y="1514285"/>
            <a:ext cx="1614791" cy="881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2500008" y="2195540"/>
            <a:ext cx="914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/>
              <a:t>No bebería ser así, debería ser posible contratar crédito de forma segura y equilibrada</a:t>
            </a:r>
            <a:endParaRPr lang="es-ES" sz="2000" dirty="0"/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885217" y="1614791"/>
            <a:ext cx="1099226" cy="1662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2188724" y="3076850"/>
            <a:ext cx="9205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Las medidas contra la inflación pueden crear falta de liquidez que fuerce a consumidores a acudir a los préstamos como medio de solución temporal</a:t>
            </a:r>
            <a:endParaRPr lang="es-ES" sz="2000" dirty="0"/>
          </a:p>
        </p:txBody>
      </p:sp>
      <p:sp>
        <p:nvSpPr>
          <p:cNvPr id="14" name="Flecha abajo 13"/>
          <p:cNvSpPr/>
          <p:nvPr/>
        </p:nvSpPr>
        <p:spPr>
          <a:xfrm>
            <a:off x="5194570" y="416343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/>
          <p:cNvSpPr txBox="1"/>
          <p:nvPr/>
        </p:nvSpPr>
        <p:spPr>
          <a:xfrm>
            <a:off x="3362991" y="5197382"/>
            <a:ext cx="4858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SOBREENDEUDAMIENTO</a:t>
            </a:r>
            <a:endParaRPr lang="es-ES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1430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71504" y="2734330"/>
            <a:ext cx="3534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MEDIDAS DE PROTECCIÓN</a:t>
            </a:r>
            <a:endParaRPr lang="es-ES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brir llave 2"/>
          <p:cNvSpPr/>
          <p:nvPr/>
        </p:nvSpPr>
        <p:spPr>
          <a:xfrm>
            <a:off x="3681674" y="166288"/>
            <a:ext cx="564204" cy="6059414"/>
          </a:xfrm>
          <a:prstGeom prst="leftBrace">
            <a:avLst>
              <a:gd name="adj1" fmla="val 0"/>
              <a:gd name="adj2" fmla="val 50000"/>
            </a:avLst>
          </a:prstGeom>
          <a:solidFill>
            <a:srgbClr val="FFC000"/>
          </a:solidFill>
          <a:ln w="57150"/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/>
          <p:cNvSpPr txBox="1"/>
          <p:nvPr/>
        </p:nvSpPr>
        <p:spPr>
          <a:xfrm flipH="1">
            <a:off x="4753905" y="460119"/>
            <a:ext cx="6520452" cy="5866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dirty="0" smtClean="0"/>
              <a:t>Una efectiva Regulación. Intervención de las autoridades en defensa de los consumidores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dirty="0" smtClean="0"/>
              <a:t>Una correcta Supervisión de los órganos encargados de ésta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dirty="0" smtClean="0"/>
              <a:t>Correcta evaluación y calificación de la solvencia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dirty="0" smtClean="0"/>
              <a:t>Medidas efectivas y reales a los consumidores que necesitan una financiación a la que no pueden tener acceso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dirty="0" smtClean="0"/>
              <a:t>Correcta información precontractual realizada por las entidades e intermediarios financieros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dirty="0" smtClean="0"/>
              <a:t>Establecer una verdadera transparencia en los contratos (transparencia material)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dirty="0" smtClean="0"/>
              <a:t>Una clara prohibición de las ventas vinculadas y del chantaje que suponen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ES" dirty="0" smtClean="0"/>
              <a:t>Necesidad de una coherente educación financiera para consumidores (y desde su punto de vista)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7463231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2514</TotalTime>
  <Words>239</Words>
  <Application>Microsoft Office PowerPoint</Application>
  <PresentationFormat>Panorámica</PresentationFormat>
  <Paragraphs>28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DejaVu Sans</vt:lpstr>
      <vt:lpstr>Times New Roman</vt:lpstr>
      <vt:lpstr>Retrospección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Usuari</dc:creator>
  <dc:description/>
  <cp:lastModifiedBy>Víctor Cremades</cp:lastModifiedBy>
  <cp:revision>217</cp:revision>
  <cp:lastPrinted>2023-03-14T08:06:51Z</cp:lastPrinted>
  <dcterms:created xsi:type="dcterms:W3CDTF">2020-10-05T11:03:55Z</dcterms:created>
  <dcterms:modified xsi:type="dcterms:W3CDTF">2023-05-30T12:00:42Z</dcterms:modified>
  <dc:language>es-ES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reated">
    <vt:filetime>2020-10-04T00:00:00Z</vt:filetime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astSaved">
    <vt:filetime>2020-10-05T00:00:00Z</vt:filetime>
  </property>
  <property fmtid="{D5CDD505-2E9C-101B-9397-08002B2CF9AE}" pid="7" name="LinksUpToDate">
    <vt:bool>false</vt:bool>
  </property>
  <property fmtid="{D5CDD505-2E9C-101B-9397-08002B2CF9AE}" pid="8" name="MMClips">
    <vt:i4>0</vt:i4>
  </property>
  <property fmtid="{D5CDD505-2E9C-101B-9397-08002B2CF9AE}" pid="9" name="Notes">
    <vt:i4>3</vt:i4>
  </property>
  <property fmtid="{D5CDD505-2E9C-101B-9397-08002B2CF9AE}" pid="10" name="PresentationFormat">
    <vt:lpwstr>Personalizado</vt:lpwstr>
  </property>
  <property fmtid="{D5CDD505-2E9C-101B-9397-08002B2CF9AE}" pid="11" name="ScaleCrop">
    <vt:bool>false</vt:bool>
  </property>
  <property fmtid="{D5CDD505-2E9C-101B-9397-08002B2CF9AE}" pid="12" name="ShareDoc">
    <vt:bool>false</vt:bool>
  </property>
  <property fmtid="{D5CDD505-2E9C-101B-9397-08002B2CF9AE}" pid="13" name="Slides">
    <vt:i4>28</vt:i4>
  </property>
</Properties>
</file>