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sldIdLst>
    <p:sldId id="282" r:id="rId2"/>
    <p:sldId id="257" r:id="rId3"/>
    <p:sldId id="315" r:id="rId4"/>
    <p:sldId id="284" r:id="rId5"/>
    <p:sldId id="285" r:id="rId6"/>
    <p:sldId id="286" r:id="rId7"/>
    <p:sldId id="259" r:id="rId8"/>
    <p:sldId id="287" r:id="rId9"/>
    <p:sldId id="288" r:id="rId10"/>
    <p:sldId id="304" r:id="rId11"/>
    <p:sldId id="314" r:id="rId12"/>
    <p:sldId id="305" r:id="rId13"/>
    <p:sldId id="298" r:id="rId14"/>
    <p:sldId id="299" r:id="rId15"/>
    <p:sldId id="300" r:id="rId16"/>
    <p:sldId id="312" r:id="rId17"/>
    <p:sldId id="302" r:id="rId18"/>
    <p:sldId id="301" r:id="rId19"/>
    <p:sldId id="308" r:id="rId20"/>
    <p:sldId id="313" r:id="rId21"/>
    <p:sldId id="309" r:id="rId22"/>
    <p:sldId id="307" r:id="rId23"/>
    <p:sldId id="310" r:id="rId24"/>
    <p:sldId id="311" r:id="rId25"/>
    <p:sldId id="283" r:id="rId2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440" autoAdjust="0"/>
    <p:restoredTop sz="94753"/>
  </p:normalViewPr>
  <p:slideViewPr>
    <p:cSldViewPr>
      <p:cViewPr varScale="1">
        <p:scale>
          <a:sx n="72" d="100"/>
          <a:sy n="72" d="100"/>
        </p:scale>
        <p:origin x="72" y="90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459800-E853-4472-944B-AC0E5633C8D9}" type="datetimeFigureOut">
              <a:rPr lang="es-ES" smtClean="0"/>
              <a:t>29/05/2023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941B58-2D3D-4D20-8840-F45228CBFA5A}" type="slidenum">
              <a:rPr lang="es-ES" smtClean="0"/>
              <a:t>‹Nº›</a:t>
            </a:fld>
            <a:endParaRPr lang="es-ES"/>
          </a:p>
        </p:txBody>
      </p:sp>
    </p:spTree>
    <p:extLst>
      <p:ext uri="{BB962C8B-B14F-4D97-AF65-F5344CB8AC3E}">
        <p14:creationId xmlns:p14="http://schemas.microsoft.com/office/powerpoint/2010/main" val="24042456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1941B58-2D3D-4D20-8840-F45228CBFA5A}" type="slidenum">
              <a:rPr lang="es-ES" smtClean="0"/>
              <a:t>11</a:t>
            </a:fld>
            <a:endParaRPr lang="es-ES"/>
          </a:p>
        </p:txBody>
      </p:sp>
    </p:spTree>
    <p:extLst>
      <p:ext uri="{BB962C8B-B14F-4D97-AF65-F5344CB8AC3E}">
        <p14:creationId xmlns:p14="http://schemas.microsoft.com/office/powerpoint/2010/main" val="4258986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71941B58-2D3D-4D20-8840-F45228CBFA5A}" type="slidenum">
              <a:rPr lang="es-ES" smtClean="0"/>
              <a:t>25</a:t>
            </a:fld>
            <a:endParaRPr lang="es-ES"/>
          </a:p>
        </p:txBody>
      </p:sp>
    </p:spTree>
    <p:extLst>
      <p:ext uri="{BB962C8B-B14F-4D97-AF65-F5344CB8AC3E}">
        <p14:creationId xmlns:p14="http://schemas.microsoft.com/office/powerpoint/2010/main" val="25222948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57C22C94-DFEA-4BED-8C21-D768DB1B79D5}" type="datetimeFigureOut">
              <a:rPr lang="es-ES" smtClean="0"/>
              <a:pPr/>
              <a:t>29/05/2023</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072461C3-89B8-47EB-BF0A-944D65B2ED0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7C22C94-DFEA-4BED-8C21-D768DB1B79D5}" type="datetimeFigureOut">
              <a:rPr lang="es-ES" smtClean="0"/>
              <a:pPr/>
              <a:t>29/05/2023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72461C3-89B8-47EB-BF0A-944D65B2ED0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p>
            <a:r>
              <a:rPr kumimoji="0" lang="es-ES"/>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7C22C94-DFEA-4BED-8C21-D768DB1B79D5}" type="datetimeFigureOut">
              <a:rPr lang="es-ES" smtClean="0"/>
              <a:pPr/>
              <a:t>29/05/2023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72461C3-89B8-47EB-BF0A-944D65B2ED0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fecha"/>
          <p:cNvSpPr>
            <a:spLocks noGrp="1"/>
          </p:cNvSpPr>
          <p:nvPr>
            <p:ph type="dt" sz="half" idx="10"/>
          </p:nvPr>
        </p:nvSpPr>
        <p:spPr/>
        <p:txBody>
          <a:bodyPr/>
          <a:lstStyle/>
          <a:p>
            <a:fld id="{57C22C94-DFEA-4BED-8C21-D768DB1B79D5}" type="datetimeFigureOut">
              <a:rPr lang="es-ES" smtClean="0"/>
              <a:pPr/>
              <a:t>29/05/2023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72461C3-89B8-47EB-BF0A-944D65B2ED0C}" type="slidenum">
              <a:rPr lang="es-ES" smtClean="0"/>
              <a:pPr/>
              <a:t>‹Nº›</a:t>
            </a:fld>
            <a:endParaRPr lang="es-ES"/>
          </a:p>
        </p:txBody>
      </p:sp>
      <p:sp>
        <p:nvSpPr>
          <p:cNvPr id="7" name="6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a:t>Haga clic para modificar el estilo de texto del patrón</a:t>
            </a:r>
          </a:p>
        </p:txBody>
      </p:sp>
      <p:sp>
        <p:nvSpPr>
          <p:cNvPr id="4" name="3 Marcador de fecha"/>
          <p:cNvSpPr>
            <a:spLocks noGrp="1"/>
          </p:cNvSpPr>
          <p:nvPr>
            <p:ph type="dt" sz="half" idx="10"/>
          </p:nvPr>
        </p:nvSpPr>
        <p:spPr/>
        <p:txBody>
          <a:bodyPr/>
          <a:lstStyle/>
          <a:p>
            <a:fld id="{57C22C94-DFEA-4BED-8C21-D768DB1B79D5}" type="datetimeFigureOut">
              <a:rPr lang="es-ES" smtClean="0"/>
              <a:pPr/>
              <a:t>29/05/2023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72461C3-89B8-47EB-BF0A-944D65B2ED0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p:txBody>
          <a:bodyPr/>
          <a:lstStyle/>
          <a:p>
            <a:fld id="{57C22C94-DFEA-4BED-8C21-D768DB1B79D5}" type="datetimeFigureOut">
              <a:rPr lang="es-ES" smtClean="0"/>
              <a:pPr/>
              <a:t>29/05/2023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72461C3-89B8-47EB-BF0A-944D65B2ED0C}" type="slidenum">
              <a:rPr lang="es-ES" smtClean="0"/>
              <a:pPr/>
              <a:t>‹Nº›</a:t>
            </a:fld>
            <a:endParaRPr lang="es-ES"/>
          </a:p>
        </p:txBody>
      </p:sp>
      <p:sp>
        <p:nvSpPr>
          <p:cNvPr id="8" name="7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7" name="6 Marcador de fecha"/>
          <p:cNvSpPr>
            <a:spLocks noGrp="1"/>
          </p:cNvSpPr>
          <p:nvPr>
            <p:ph type="dt" sz="half" idx="10"/>
          </p:nvPr>
        </p:nvSpPr>
        <p:spPr/>
        <p:txBody>
          <a:bodyPr/>
          <a:lstStyle/>
          <a:p>
            <a:fld id="{57C22C94-DFEA-4BED-8C21-D768DB1B79D5}" type="datetimeFigureOut">
              <a:rPr lang="es-ES" smtClean="0"/>
              <a:pPr/>
              <a:t>29/05/2023</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072461C3-89B8-47EB-BF0A-944D65B2ED0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57C22C94-DFEA-4BED-8C21-D768DB1B79D5}" type="datetimeFigureOut">
              <a:rPr lang="es-ES" smtClean="0"/>
              <a:pPr/>
              <a:t>29/05/2023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72461C3-89B8-47EB-BF0A-944D65B2ED0C}" type="slidenum">
              <a:rPr lang="es-ES" smtClean="0"/>
              <a:pPr/>
              <a:t>‹Nº›</a:t>
            </a:fld>
            <a:endParaRPr lang="es-ES"/>
          </a:p>
        </p:txBody>
      </p:sp>
      <p:sp>
        <p:nvSpPr>
          <p:cNvPr id="6" name="5 Título"/>
          <p:cNvSpPr>
            <a:spLocks noGrp="1"/>
          </p:cNvSpPr>
          <p:nvPr>
            <p:ph type="title"/>
          </p:nvPr>
        </p:nvSpPr>
        <p:spPr/>
        <p:txBody>
          <a:bodyPr rtlCol="0"/>
          <a:lstStyle/>
          <a:p>
            <a:r>
              <a:rPr kumimoji="0" lang="es-ES"/>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7C22C94-DFEA-4BED-8C21-D768DB1B79D5}" type="datetimeFigureOut">
              <a:rPr lang="es-ES" smtClean="0"/>
              <a:pPr/>
              <a:t>29/05/2023</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072461C3-89B8-47EB-BF0A-944D65B2ED0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p>
            <a:fld id="{57C22C94-DFEA-4BED-8C21-D768DB1B79D5}" type="datetimeFigureOut">
              <a:rPr lang="es-ES" smtClean="0"/>
              <a:pPr/>
              <a:t>29/05/2023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72461C3-89B8-47EB-BF0A-944D65B2ED0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a:t>Haga clic en el icono para agregar una imagen</a:t>
            </a:r>
            <a:endParaRPr kumimoji="0" lang="en-US"/>
          </a:p>
        </p:txBody>
      </p:sp>
      <p:sp>
        <p:nvSpPr>
          <p:cNvPr id="5" name="4 Marcador de fecha"/>
          <p:cNvSpPr>
            <a:spLocks noGrp="1"/>
          </p:cNvSpPr>
          <p:nvPr>
            <p:ph type="dt" sz="half" idx="10"/>
          </p:nvPr>
        </p:nvSpPr>
        <p:spPr/>
        <p:txBody>
          <a:bodyPr/>
          <a:lstStyle>
            <a:lvl1pPr>
              <a:defRPr>
                <a:solidFill>
                  <a:schemeClr val="tx1"/>
                </a:solidFill>
              </a:defRPr>
            </a:lvl1pPr>
            <a:extLst/>
          </a:lstStyle>
          <a:p>
            <a:fld id="{57C22C94-DFEA-4BED-8C21-D768DB1B79D5}" type="datetimeFigureOut">
              <a:rPr lang="es-ES" smtClean="0"/>
              <a:pPr/>
              <a:t>29/05/2023</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072461C3-89B8-47EB-BF0A-944D65B2ED0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s-ES"/>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s-ES"/>
              <a:t>Haga clic para modificar el estilo de texto del patrón</a:t>
            </a:r>
          </a:p>
          <a:p>
            <a:pPr lvl="1" eaLnBrk="1" latinLnBrk="0" hangingPunct="1"/>
            <a:r>
              <a:rPr kumimoji="0" lang="es-ES"/>
              <a:t>Segundo nivel</a:t>
            </a:r>
          </a:p>
          <a:p>
            <a:pPr lvl="2" eaLnBrk="1" latinLnBrk="0" hangingPunct="1"/>
            <a:r>
              <a:rPr kumimoji="0" lang="es-ES"/>
              <a:t>Tercer nivel</a:t>
            </a:r>
          </a:p>
          <a:p>
            <a:pPr lvl="3" eaLnBrk="1" latinLnBrk="0" hangingPunct="1"/>
            <a:r>
              <a:rPr kumimoji="0" lang="es-ES"/>
              <a:t>Cuarto nivel</a:t>
            </a:r>
          </a:p>
          <a:p>
            <a:pPr lvl="4" eaLnBrk="1" latinLnBrk="0" hangingPunct="1"/>
            <a:r>
              <a:rPr kumimoji="0" lang="es-ES"/>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7C22C94-DFEA-4BED-8C21-D768DB1B79D5}" type="datetimeFigureOut">
              <a:rPr lang="es-ES" smtClean="0"/>
              <a:pPr/>
              <a:t>29/05/2023</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72461C3-89B8-47EB-BF0A-944D65B2ED0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bbva.com/es/salud-financiera/mido-capacidad-endeudamiento/" TargetMode="External"/><Relationship Id="rId2" Type="http://schemas.openxmlformats.org/officeDocument/2006/relationships/hyperlink" Target="https://www.bbva.com.co/empresas/productos/pymes.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conceptosjuridicos.com/ley-condiciones-generales-contratacion-articulo-6/" TargetMode="External"/><Relationship Id="rId2" Type="http://schemas.openxmlformats.org/officeDocument/2006/relationships/hyperlink" Target="https://www.conceptosjuridicos.com/ley-condiciones-generales-contratacion-articulo-5/" TargetMode="External"/><Relationship Id="rId1" Type="http://schemas.openxmlformats.org/officeDocument/2006/relationships/slideLayout" Target="../slideLayouts/slideLayout2.xml"/><Relationship Id="rId4" Type="http://schemas.openxmlformats.org/officeDocument/2006/relationships/hyperlink" Target="https://www.conceptosjuridicos.com/clausula/" TargetMode="External"/></Relationships>
</file>

<file path=ppt/slides/_rels/slide18.xml.rels><?xml version="1.0" encoding="UTF-8" standalone="yes"?>
<Relationships xmlns="http://schemas.openxmlformats.org/package/2006/relationships"><Relationship Id="rId2" Type="http://schemas.openxmlformats.org/officeDocument/2006/relationships/hyperlink" Target="https://www.conceptosjuridicos.com/ley-condiciones-generales-contratacion/"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conceptosjuridicos.com/contrato/"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 xmlns:a16="http://schemas.microsoft.com/office/drawing/2014/main" id="{E41C71C4-A043-A240-A77C-79661B0F826E}"/>
              </a:ext>
            </a:extLst>
          </p:cNvPr>
          <p:cNvSpPr>
            <a:spLocks noGrp="1"/>
          </p:cNvSpPr>
          <p:nvPr>
            <p:ph type="title"/>
          </p:nvPr>
        </p:nvSpPr>
        <p:spPr>
          <a:xfrm>
            <a:off x="457200" y="274638"/>
            <a:ext cx="8229600" cy="6322714"/>
          </a:xfrm>
        </p:spPr>
        <p:txBody>
          <a:bodyPr>
            <a:normAutofit/>
          </a:bodyPr>
          <a:lstStyle/>
          <a:p>
            <a:pPr algn="ctr"/>
            <a:r>
              <a:rPr lang="es-ES" dirty="0" smtClean="0">
                <a:solidFill>
                  <a:schemeClr val="tx1"/>
                </a:solidFill>
                <a:latin typeface="Britannic Bold" panose="020B0903060703020204" pitchFamily="34" charset="0"/>
              </a:rPr>
              <a:t>ESTUDIO DE PRODUCTOS FINANCIEROS CONSIDERADOS TÓXICOS</a:t>
            </a:r>
            <a:r>
              <a:rPr lang="es-ES" dirty="0">
                <a:solidFill>
                  <a:schemeClr val="tx1"/>
                </a:solidFill>
                <a:latin typeface="Britannic Bold" panose="020B0903060703020204" pitchFamily="34" charset="0"/>
              </a:rPr>
              <a:t/>
            </a:r>
            <a:br>
              <a:rPr lang="es-ES" dirty="0">
                <a:solidFill>
                  <a:schemeClr val="tx1"/>
                </a:solidFill>
                <a:latin typeface="Britannic Bold" panose="020B0903060703020204" pitchFamily="34" charset="0"/>
              </a:rPr>
            </a:br>
            <a:r>
              <a:rPr lang="es-ES" sz="2400" dirty="0">
                <a:solidFill>
                  <a:schemeClr val="tx1"/>
                </a:solidFill>
                <a:latin typeface="Britannic Bold" panose="020B0903060703020204" pitchFamily="34" charset="0"/>
              </a:rPr>
              <a:t>1</a:t>
            </a:r>
            <a:r>
              <a:rPr lang="es-ES" sz="2400" dirty="0" smtClean="0">
                <a:solidFill>
                  <a:schemeClr val="tx1"/>
                </a:solidFill>
                <a:latin typeface="Britannic Bold" panose="020B0903060703020204" pitchFamily="34" charset="0"/>
              </a:rPr>
              <a:t> </a:t>
            </a:r>
            <a:r>
              <a:rPr lang="es-ES" sz="2400" dirty="0">
                <a:solidFill>
                  <a:schemeClr val="tx1"/>
                </a:solidFill>
                <a:latin typeface="Britannic Bold" panose="020B0903060703020204" pitchFamily="34" charset="0"/>
              </a:rPr>
              <a:t>de </a:t>
            </a:r>
            <a:r>
              <a:rPr lang="es-ES" sz="2400" dirty="0" smtClean="0">
                <a:solidFill>
                  <a:schemeClr val="tx1"/>
                </a:solidFill>
                <a:latin typeface="Britannic Bold" panose="020B0903060703020204" pitchFamily="34" charset="0"/>
              </a:rPr>
              <a:t>Junio de 2023</a:t>
            </a:r>
            <a:r>
              <a:rPr lang="es-ES" sz="2400" dirty="0">
                <a:solidFill>
                  <a:schemeClr val="tx1"/>
                </a:solidFill>
                <a:latin typeface="Britannic Bold" panose="020B0903060703020204" pitchFamily="34" charset="0"/>
              </a:rPr>
              <a:t/>
            </a:r>
            <a:br>
              <a:rPr lang="es-ES" sz="2400" dirty="0">
                <a:solidFill>
                  <a:schemeClr val="tx1"/>
                </a:solidFill>
                <a:latin typeface="Britannic Bold" panose="020B0903060703020204" pitchFamily="34" charset="0"/>
              </a:rPr>
            </a:br>
            <a:r>
              <a:rPr lang="es-ES" sz="2400" dirty="0" smtClean="0">
                <a:solidFill>
                  <a:schemeClr val="tx1"/>
                </a:solidFill>
                <a:latin typeface="Britannic Bold" panose="020B0903060703020204" pitchFamily="34" charset="0"/>
              </a:rPr>
              <a:t>Madrid</a:t>
            </a:r>
            <a:endParaRPr lang="es-ES" dirty="0">
              <a:solidFill>
                <a:schemeClr val="tx1"/>
              </a:solidFill>
              <a:latin typeface="Britannic Bold" panose="020B0903060703020204" pitchFamily="34" charset="0"/>
            </a:endParaRPr>
          </a:p>
        </p:txBody>
      </p:sp>
      <p:sp>
        <p:nvSpPr>
          <p:cNvPr id="4" name="CuadroTexto 3">
            <a:extLst>
              <a:ext uri="{FF2B5EF4-FFF2-40B4-BE49-F238E27FC236}">
                <a16:creationId xmlns="" xmlns:a16="http://schemas.microsoft.com/office/drawing/2014/main" id="{55095AEA-4AF1-A342-9411-08FAA841BED7}"/>
              </a:ext>
            </a:extLst>
          </p:cNvPr>
          <p:cNvSpPr txBox="1"/>
          <p:nvPr/>
        </p:nvSpPr>
        <p:spPr>
          <a:xfrm>
            <a:off x="4355976" y="6228020"/>
            <a:ext cx="4330824" cy="584775"/>
          </a:xfrm>
          <a:prstGeom prst="rect">
            <a:avLst/>
          </a:prstGeom>
          <a:noFill/>
        </p:spPr>
        <p:txBody>
          <a:bodyPr wrap="square" rtlCol="0">
            <a:spAutoFit/>
          </a:bodyPr>
          <a:lstStyle/>
          <a:p>
            <a:pPr algn="r"/>
            <a:r>
              <a:rPr lang="es-ES" dirty="0"/>
              <a:t>Mª Begoña Fernández Planelles</a:t>
            </a:r>
          </a:p>
          <a:p>
            <a:pPr algn="r"/>
            <a:r>
              <a:rPr lang="es-ES" sz="1400" dirty="0"/>
              <a:t>Abogada ICALI</a:t>
            </a:r>
          </a:p>
        </p:txBody>
      </p:sp>
    </p:spTree>
    <p:extLst>
      <p:ext uri="{BB962C8B-B14F-4D97-AF65-F5344CB8AC3E}">
        <p14:creationId xmlns:p14="http://schemas.microsoft.com/office/powerpoint/2010/main" val="35944862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196752"/>
            <a:ext cx="8229600" cy="5661248"/>
          </a:xfrm>
        </p:spPr>
        <p:txBody>
          <a:bodyPr>
            <a:normAutofit/>
          </a:bodyPr>
          <a:lstStyle/>
          <a:p>
            <a:pPr algn="ctr"/>
            <a:r>
              <a:rPr lang="es-ES" sz="2400" dirty="0" smtClean="0">
                <a:latin typeface="Britannic Bold" panose="020B0903060703020204" pitchFamily="34" charset="0"/>
              </a:rPr>
              <a:t>2.1. MICROCRÉDITOS O PRÉSTAMOS AL CONSUMO</a:t>
            </a:r>
          </a:p>
          <a:p>
            <a:endParaRPr lang="es-ES" sz="1800" dirty="0" smtClean="0"/>
          </a:p>
          <a:p>
            <a:pPr algn="just"/>
            <a:r>
              <a:rPr lang="es-ES" sz="1800" dirty="0"/>
              <a:t>Los microcréditos nacieron como una herramienta financiera enfocada a ayudar a personas y comunidades vulnerables. </a:t>
            </a:r>
            <a:r>
              <a:rPr lang="es-ES" sz="1800" dirty="0" smtClean="0"/>
              <a:t>Surgen </a:t>
            </a:r>
            <a:r>
              <a:rPr lang="es-ES" sz="1800" dirty="0"/>
              <a:t>en </a:t>
            </a:r>
            <a:r>
              <a:rPr lang="es-ES" sz="1800" dirty="0" smtClean="0"/>
              <a:t>Pakistán con </a:t>
            </a:r>
            <a:r>
              <a:rPr lang="es-ES" sz="1800" dirty="0"/>
              <a:t>un papel social, este tipo de préstamos de pequeñas cantidades sirven para ayudar a aquellos que no pueden acceder a los servicios financieros formales. </a:t>
            </a:r>
            <a:r>
              <a:rPr lang="es-ES" sz="1800" dirty="0" smtClean="0"/>
              <a:t>A día de hoy </a:t>
            </a:r>
            <a:r>
              <a:rPr lang="es-ES" sz="1800" dirty="0"/>
              <a:t>también se han extendido a pymes y emprendedores que requieren una pequeña cantidad de dinero de </a:t>
            </a:r>
            <a:r>
              <a:rPr lang="es-ES" sz="1800" dirty="0" smtClean="0"/>
              <a:t>forma </a:t>
            </a:r>
            <a:r>
              <a:rPr lang="es-ES" sz="1800" dirty="0"/>
              <a:t>rápida</a:t>
            </a:r>
            <a:r>
              <a:rPr lang="es-ES" sz="1800" dirty="0" smtClean="0"/>
              <a:t>.</a:t>
            </a:r>
          </a:p>
          <a:p>
            <a:pPr marL="109728" indent="0" algn="just">
              <a:buNone/>
            </a:pPr>
            <a:endParaRPr lang="es-ES" sz="1800" dirty="0" smtClean="0"/>
          </a:p>
          <a:p>
            <a:pPr algn="just"/>
            <a:r>
              <a:rPr lang="es-ES" sz="1800" dirty="0" smtClean="0"/>
              <a:t>De </a:t>
            </a:r>
            <a:r>
              <a:rPr lang="es-ES" sz="1800" dirty="0"/>
              <a:t>ser créditos destinados a poner en marcha pequeños negocios para salir de la pobreza, ahora también sirven para </a:t>
            </a:r>
            <a:r>
              <a:rPr lang="es-ES" sz="1800" b="1" dirty="0"/>
              <a:t>financiar a </a:t>
            </a:r>
            <a:r>
              <a:rPr lang="es-ES" sz="1800" b="1" dirty="0">
                <a:hlinkClick r:id="rId2"/>
              </a:rPr>
              <a:t>pymes</a:t>
            </a:r>
            <a:r>
              <a:rPr lang="es-ES" sz="1800" b="1" dirty="0"/>
              <a:t> y medianas empresas</a:t>
            </a:r>
            <a:r>
              <a:rPr lang="es-ES" sz="1800" dirty="0"/>
              <a:t>. Incluso en algunos países han entrado en el segmento de los créditos al consumo. </a:t>
            </a:r>
            <a:endParaRPr lang="es-ES" sz="1800" dirty="0" smtClean="0"/>
          </a:p>
          <a:p>
            <a:pPr algn="just"/>
            <a:endParaRPr lang="es-ES" sz="1800" dirty="0" smtClean="0"/>
          </a:p>
          <a:p>
            <a:pPr algn="just"/>
            <a:r>
              <a:rPr lang="es-ES" sz="1800" dirty="0"/>
              <a:t>P</a:t>
            </a:r>
            <a:r>
              <a:rPr lang="es-ES" sz="1800" dirty="0" smtClean="0"/>
              <a:t>ueden </a:t>
            </a:r>
            <a:r>
              <a:rPr lang="es-ES" sz="1800" dirty="0"/>
              <a:t>resultar en una opción poco ventajosa, ya que sin un control puede provocar que las personas caigan en un </a:t>
            </a:r>
            <a:r>
              <a:rPr lang="es-ES" sz="1800" b="1" dirty="0">
                <a:hlinkClick r:id="rId3"/>
              </a:rPr>
              <a:t>sobreendeudamiento</a:t>
            </a:r>
            <a:r>
              <a:rPr lang="es-ES" sz="1800" dirty="0"/>
              <a:t>.</a:t>
            </a:r>
            <a:endParaRPr lang="es-ES" sz="1800" dirty="0" smtClean="0"/>
          </a:p>
        </p:txBody>
      </p:sp>
      <p:sp>
        <p:nvSpPr>
          <p:cNvPr id="3" name="Título 2"/>
          <p:cNvSpPr>
            <a:spLocks noGrp="1"/>
          </p:cNvSpPr>
          <p:nvPr>
            <p:ph type="title"/>
          </p:nvPr>
        </p:nvSpPr>
        <p:spPr>
          <a:xfrm>
            <a:off x="457200" y="143217"/>
            <a:ext cx="8229600" cy="1143000"/>
          </a:xfrm>
        </p:spPr>
        <p:txBody>
          <a:bodyPr>
            <a:noAutofit/>
          </a:bodyPr>
          <a:lstStyle/>
          <a:p>
            <a:pPr marL="514350" indent="-514350" algn="ctr"/>
            <a:r>
              <a:rPr lang="es-ES" sz="2800" dirty="0" smtClean="0">
                <a:solidFill>
                  <a:schemeClr val="tx1"/>
                </a:solidFill>
                <a:latin typeface="Britannic Bold" panose="020B0903060703020204" pitchFamily="34" charset="0"/>
              </a:rPr>
              <a:t>2. MICROCRÉDITOS </a:t>
            </a:r>
            <a:r>
              <a:rPr lang="es-ES" sz="2800" dirty="0">
                <a:solidFill>
                  <a:schemeClr val="tx1"/>
                </a:solidFill>
                <a:latin typeface="Britannic Bold" panose="020B0903060703020204" pitchFamily="34" charset="0"/>
              </a:rPr>
              <a:t>O </a:t>
            </a:r>
            <a:r>
              <a:rPr lang="es-ES" sz="2800" dirty="0" smtClean="0">
                <a:solidFill>
                  <a:schemeClr val="tx1"/>
                </a:solidFill>
                <a:latin typeface="Britannic Bold" panose="020B0903060703020204" pitchFamily="34" charset="0"/>
              </a:rPr>
              <a:t>PRÉSTAMOS AL CONSUMO </a:t>
            </a:r>
            <a:r>
              <a:rPr lang="es-ES" sz="2800" dirty="0">
                <a:solidFill>
                  <a:schemeClr val="tx1"/>
                </a:solidFill>
                <a:latin typeface="Britannic Bold" panose="020B0903060703020204" pitchFamily="34" charset="0"/>
              </a:rPr>
              <a:t>Y CRÉDITOS </a:t>
            </a:r>
            <a:r>
              <a:rPr lang="es-ES" sz="2800" dirty="0" smtClean="0">
                <a:solidFill>
                  <a:schemeClr val="tx1"/>
                </a:solidFill>
                <a:latin typeface="Britannic Bold" panose="020B0903060703020204" pitchFamily="34" charset="0"/>
              </a:rPr>
              <a:t>RÁPIDOS</a:t>
            </a:r>
            <a:endParaRPr lang="es-ES" sz="2800" dirty="0">
              <a:solidFill>
                <a:schemeClr val="tx1"/>
              </a:solidFill>
              <a:latin typeface="Britannic Bold" panose="020B0903060703020204" pitchFamily="34" charset="0"/>
            </a:endParaRPr>
          </a:p>
        </p:txBody>
      </p:sp>
    </p:spTree>
    <p:extLst>
      <p:ext uri="{BB962C8B-B14F-4D97-AF65-F5344CB8AC3E}">
        <p14:creationId xmlns:p14="http://schemas.microsoft.com/office/powerpoint/2010/main" val="3876315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31169" y="1143000"/>
            <a:ext cx="8229600" cy="5260040"/>
          </a:xfrm>
        </p:spPr>
        <p:txBody>
          <a:bodyPr>
            <a:normAutofit fontScale="77500" lnSpcReduction="20000"/>
          </a:bodyPr>
          <a:lstStyle/>
          <a:p>
            <a:pPr algn="just"/>
            <a:r>
              <a:rPr lang="es-ES" dirty="0"/>
              <a:t>E</a:t>
            </a:r>
            <a:r>
              <a:rPr lang="es-ES" dirty="0" smtClean="0"/>
              <a:t>stán </a:t>
            </a:r>
            <a:r>
              <a:rPr lang="es-ES" dirty="0"/>
              <a:t>dirigidos a personas que necesitan montos mínimos desde S/ 100 que puedan solicitar y adquirir de forma más rápida. Por lo general, este tipo de créditos están </a:t>
            </a:r>
            <a:r>
              <a:rPr lang="es-ES" dirty="0" smtClean="0"/>
              <a:t>incluidos </a:t>
            </a:r>
            <a:r>
              <a:rPr lang="es-ES" dirty="0"/>
              <a:t>dentro de los productos de consumo en dónde también se encuentran los préstamos personales. </a:t>
            </a:r>
            <a:endParaRPr lang="es-ES" dirty="0" smtClean="0"/>
          </a:p>
          <a:p>
            <a:pPr algn="just"/>
            <a:endParaRPr lang="es-ES" dirty="0" smtClean="0"/>
          </a:p>
          <a:p>
            <a:pPr algn="just"/>
            <a:r>
              <a:rPr lang="es-ES" dirty="0" smtClean="0"/>
              <a:t>Se diferencian de </a:t>
            </a:r>
            <a:r>
              <a:rPr lang="es-ES" dirty="0"/>
              <a:t>l</a:t>
            </a:r>
            <a:r>
              <a:rPr lang="es-ES" dirty="0" smtClean="0"/>
              <a:t>os </a:t>
            </a:r>
            <a:r>
              <a:rPr lang="es-ES" b="1" dirty="0"/>
              <a:t>microcréditos</a:t>
            </a:r>
            <a:r>
              <a:rPr lang="es-ES" dirty="0"/>
              <a:t> </a:t>
            </a:r>
            <a:r>
              <a:rPr lang="es-ES" dirty="0" smtClean="0"/>
              <a:t>en que estos son </a:t>
            </a:r>
            <a:r>
              <a:rPr lang="es-ES" dirty="0"/>
              <a:t>un tipo de préstamo que ha llegado al mercado para impulsar el negocio de miles de personas, independientemente del sector económico en el que operen, mientras que los </a:t>
            </a:r>
            <a:r>
              <a:rPr lang="es-ES" b="1" dirty="0"/>
              <a:t>minicréditos</a:t>
            </a:r>
            <a:r>
              <a:rPr lang="es-ES" dirty="0"/>
              <a:t> son una alternativa mucho más práctica para aquellos que deseen adquirir montos menores</a:t>
            </a:r>
            <a:r>
              <a:rPr lang="es-ES" dirty="0" smtClean="0"/>
              <a:t>.</a:t>
            </a:r>
            <a:r>
              <a:rPr lang="es-ES" dirty="0"/>
              <a:t> </a:t>
            </a:r>
            <a:endParaRPr lang="es-ES" dirty="0" smtClean="0"/>
          </a:p>
          <a:p>
            <a:pPr algn="just"/>
            <a:endParaRPr lang="es-ES" dirty="0" smtClean="0"/>
          </a:p>
          <a:p>
            <a:pPr algn="just"/>
            <a:r>
              <a:rPr lang="es-ES" dirty="0" smtClean="0"/>
              <a:t>Los </a:t>
            </a:r>
            <a:r>
              <a:rPr lang="es-ES" dirty="0"/>
              <a:t>minicréditos deben amortizarse en plazos más cortos que los microcréditos, pueden incluir gastos adicionales, comisiones elevadas y </a:t>
            </a:r>
            <a:r>
              <a:rPr lang="es-ES" dirty="0" smtClean="0"/>
              <a:t>las tasas de interés son mas altas que en un préstamo personal. Además, las personas que adquieren minicréditos recién están formando historial crediticio.</a:t>
            </a:r>
            <a:r>
              <a:rPr lang="es-ES" dirty="0"/>
              <a:t> </a:t>
            </a:r>
          </a:p>
          <a:p>
            <a:pPr algn="just"/>
            <a:endParaRPr lang="es-ES" dirty="0"/>
          </a:p>
        </p:txBody>
      </p:sp>
      <p:sp>
        <p:nvSpPr>
          <p:cNvPr id="3" name="Título 2"/>
          <p:cNvSpPr>
            <a:spLocks noGrp="1"/>
          </p:cNvSpPr>
          <p:nvPr>
            <p:ph type="title"/>
          </p:nvPr>
        </p:nvSpPr>
        <p:spPr>
          <a:xfrm>
            <a:off x="457200" y="0"/>
            <a:ext cx="8229600" cy="1143000"/>
          </a:xfrm>
        </p:spPr>
        <p:txBody>
          <a:bodyPr>
            <a:normAutofit/>
          </a:bodyPr>
          <a:lstStyle/>
          <a:p>
            <a:pPr algn="ctr"/>
            <a:r>
              <a:rPr lang="es-ES" sz="3200" dirty="0" smtClean="0">
                <a:latin typeface="Britannic Bold" panose="020B0903060703020204" pitchFamily="34" charset="0"/>
              </a:rPr>
              <a:t>MINICRÉDITOS</a:t>
            </a:r>
            <a:endParaRPr lang="es-ES" sz="3600" dirty="0">
              <a:latin typeface="Britannic Bold" panose="020B0903060703020204" pitchFamily="34" charset="0"/>
            </a:endParaRPr>
          </a:p>
        </p:txBody>
      </p:sp>
    </p:spTree>
    <p:extLst>
      <p:ext uri="{BB962C8B-B14F-4D97-AF65-F5344CB8AC3E}">
        <p14:creationId xmlns:p14="http://schemas.microsoft.com/office/powerpoint/2010/main" val="322875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p:txBody>
          <a:bodyPr>
            <a:normAutofit fontScale="62500" lnSpcReduction="20000"/>
          </a:bodyPr>
          <a:lstStyle/>
          <a:p>
            <a:pPr algn="just"/>
            <a:r>
              <a:rPr lang="es-ES" dirty="0"/>
              <a:t>Son préstamos o créditos que se caracterizan por la rapidez en su concesión si bien a un precio que suele ser superior a otras operaciones de financiación.</a:t>
            </a:r>
          </a:p>
          <a:p>
            <a:pPr algn="just"/>
            <a:endParaRPr lang="es-ES" dirty="0"/>
          </a:p>
          <a:p>
            <a:pPr algn="just"/>
            <a:r>
              <a:rPr lang="es-ES" dirty="0" smtClean="0"/>
              <a:t>Este tipo de créditos se pueden solicitar simplemente con el DNI</a:t>
            </a:r>
            <a:r>
              <a:rPr lang="es-ES" dirty="0"/>
              <a:t>, </a:t>
            </a:r>
            <a:r>
              <a:rPr lang="es-ES" dirty="0" smtClean="0"/>
              <a:t>una nómina</a:t>
            </a:r>
            <a:r>
              <a:rPr lang="es-ES" dirty="0"/>
              <a:t>, algún recibo, los datos de una cuenta y rellenando un sencillo </a:t>
            </a:r>
            <a:r>
              <a:rPr lang="es-ES" dirty="0" smtClean="0"/>
              <a:t>formulario.</a:t>
            </a:r>
          </a:p>
          <a:p>
            <a:pPr algn="just"/>
            <a:endParaRPr lang="es-ES" dirty="0"/>
          </a:p>
          <a:p>
            <a:pPr algn="just"/>
            <a:r>
              <a:rPr lang="es-ES" dirty="0" smtClean="0"/>
              <a:t>Como ventajas se puede destacar los reducidos </a:t>
            </a:r>
            <a:r>
              <a:rPr lang="es-ES" dirty="0"/>
              <a:t>trámites y gestiones para su concesión y </a:t>
            </a:r>
            <a:r>
              <a:rPr lang="es-ES" dirty="0" smtClean="0"/>
              <a:t>confidencialidad; la rapidez </a:t>
            </a:r>
            <a:r>
              <a:rPr lang="es-ES" dirty="0"/>
              <a:t>en la contestación y </a:t>
            </a:r>
            <a:r>
              <a:rPr lang="es-ES" dirty="0" smtClean="0"/>
              <a:t>concesión; y la flexibilidad </a:t>
            </a:r>
            <a:r>
              <a:rPr lang="es-ES" dirty="0"/>
              <a:t>para devolver el dinero al banco</a:t>
            </a:r>
          </a:p>
          <a:p>
            <a:pPr algn="just"/>
            <a:endParaRPr lang="es-ES" dirty="0" smtClean="0"/>
          </a:p>
          <a:p>
            <a:pPr algn="just"/>
            <a:r>
              <a:rPr lang="es-ES" dirty="0" smtClean="0"/>
              <a:t>Y como inconvenientes cabe resaltar que el </a:t>
            </a:r>
            <a:r>
              <a:rPr lang="es-ES" dirty="0"/>
              <a:t>tipo de interés que se aplica suele ser superior al habitual en los créditos personales</a:t>
            </a:r>
            <a:r>
              <a:rPr lang="es-ES" dirty="0" smtClean="0"/>
              <a:t>. Además de que suele </a:t>
            </a:r>
            <a:r>
              <a:rPr lang="es-ES" dirty="0"/>
              <a:t>ser obligatorio suscribir un seguro para cubrir el riesgo de impago del crédito en determinados casos</a:t>
            </a:r>
            <a:r>
              <a:rPr lang="es-ES" dirty="0" smtClean="0"/>
              <a:t>.</a:t>
            </a:r>
          </a:p>
          <a:p>
            <a:pPr algn="just"/>
            <a:endParaRPr lang="es-ES" dirty="0" smtClean="0"/>
          </a:p>
          <a:p>
            <a:pPr algn="just"/>
            <a:r>
              <a:rPr lang="es-ES" dirty="0" smtClean="0"/>
              <a:t>Algunas </a:t>
            </a:r>
            <a:r>
              <a:rPr lang="es-ES" dirty="0"/>
              <a:t>de las empresas que ofrecen créditos rápidos no están supervisadas por el regulador español ni por el Banco Central </a:t>
            </a:r>
            <a:r>
              <a:rPr lang="es-ES" dirty="0" smtClean="0"/>
              <a:t>Europeo.</a:t>
            </a:r>
          </a:p>
        </p:txBody>
      </p:sp>
      <p:sp>
        <p:nvSpPr>
          <p:cNvPr id="3" name="Título 2"/>
          <p:cNvSpPr>
            <a:spLocks noGrp="1"/>
          </p:cNvSpPr>
          <p:nvPr>
            <p:ph type="title"/>
          </p:nvPr>
        </p:nvSpPr>
        <p:spPr/>
        <p:txBody>
          <a:bodyPr>
            <a:normAutofit/>
          </a:bodyPr>
          <a:lstStyle/>
          <a:p>
            <a:pPr algn="ctr"/>
            <a:r>
              <a:rPr lang="es-ES" sz="2600" dirty="0" smtClean="0">
                <a:solidFill>
                  <a:schemeClr val="tx1"/>
                </a:solidFill>
                <a:latin typeface="Britannic Bold" panose="020B0903060703020204" pitchFamily="34" charset="0"/>
              </a:rPr>
              <a:t>2.2. CRÉDITOS RÁPIDOS </a:t>
            </a:r>
            <a:endParaRPr lang="es-ES" sz="2600" dirty="0">
              <a:solidFill>
                <a:schemeClr val="tx1"/>
              </a:solidFill>
              <a:latin typeface="Britannic Bold" panose="020B0903060703020204" pitchFamily="34" charset="0"/>
            </a:endParaRPr>
          </a:p>
        </p:txBody>
      </p:sp>
    </p:spTree>
    <p:extLst>
      <p:ext uri="{BB962C8B-B14F-4D97-AF65-F5344CB8AC3E}">
        <p14:creationId xmlns:p14="http://schemas.microsoft.com/office/powerpoint/2010/main" val="19772867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07504" y="1402449"/>
            <a:ext cx="8686800" cy="5184576"/>
          </a:xfrm>
        </p:spPr>
        <p:txBody>
          <a:bodyPr>
            <a:normAutofit fontScale="70000" lnSpcReduction="20000"/>
          </a:bodyPr>
          <a:lstStyle/>
          <a:p>
            <a:pPr marL="109728" indent="0" algn="ctr">
              <a:buNone/>
            </a:pPr>
            <a:r>
              <a:rPr lang="es-ES" sz="3400" dirty="0" smtClean="0">
                <a:latin typeface="Britannic Bold" panose="020B0903060703020204" pitchFamily="34" charset="0"/>
              </a:rPr>
              <a:t>3.1. CÓDIGO DE BUENAS PRÁCTICAS BANCARIAS</a:t>
            </a:r>
          </a:p>
          <a:p>
            <a:pPr marL="109728" indent="0" algn="just">
              <a:buNone/>
            </a:pPr>
            <a:endParaRPr lang="es-ES" dirty="0" smtClean="0"/>
          </a:p>
          <a:p>
            <a:pPr algn="just"/>
            <a:r>
              <a:rPr lang="es-ES" dirty="0"/>
              <a:t>D</a:t>
            </a:r>
            <a:r>
              <a:rPr lang="es-ES" dirty="0" smtClean="0"/>
              <a:t>e </a:t>
            </a:r>
            <a:r>
              <a:rPr lang="es-ES" dirty="0"/>
              <a:t>acuerdo a las buenas prácticas bancarias, </a:t>
            </a:r>
            <a:r>
              <a:rPr lang="es-ES" b="1" dirty="0"/>
              <a:t>se exige a las entidades especial diligencia en estos casos</a:t>
            </a:r>
            <a:r>
              <a:rPr lang="es-ES" dirty="0"/>
              <a:t>, que se concreta en lo siguiente:</a:t>
            </a:r>
          </a:p>
          <a:p>
            <a:pPr algn="just" fontAlgn="ctr"/>
            <a:r>
              <a:rPr lang="es-ES" dirty="0"/>
              <a:t>Aunque no te entreguen un cuadro de amortización, sí deben darte un </a:t>
            </a:r>
            <a:r>
              <a:rPr lang="es-ES" b="1" dirty="0"/>
              <a:t>detalle pormenorizado de las operaciones realizadas</a:t>
            </a:r>
            <a:r>
              <a:rPr lang="es-ES" dirty="0"/>
              <a:t> —con datos de referencia, fechas de cargo y valoración, tipos aplicados, comisiones y gastos repercutidos...— de forma que se refleje la deuda pendiente de la forma más clara posible</a:t>
            </a:r>
            <a:r>
              <a:rPr lang="es-ES" dirty="0" smtClean="0"/>
              <a:t>.</a:t>
            </a:r>
          </a:p>
          <a:p>
            <a:pPr algn="just" fontAlgn="ctr"/>
            <a:endParaRPr lang="es-ES" dirty="0"/>
          </a:p>
          <a:p>
            <a:pPr algn="just" fontAlgn="ctr"/>
            <a:r>
              <a:rPr lang="es-ES" dirty="0"/>
              <a:t>En los casos en los que la amortización del principal se vaya a realizar en un </a:t>
            </a:r>
            <a:r>
              <a:rPr lang="es-ES" b="1" dirty="0"/>
              <a:t>plazo muy largo</a:t>
            </a:r>
            <a:r>
              <a:rPr lang="es-ES" dirty="0"/>
              <a:t>, deberían facilitarte, de manera periódica (por ejemplo, mensual o trimestralmente) información sobre:</a:t>
            </a:r>
          </a:p>
          <a:p>
            <a:pPr lvl="1" algn="just" fontAlgn="ctr"/>
            <a:r>
              <a:rPr lang="es-ES" dirty="0"/>
              <a:t>El </a:t>
            </a:r>
            <a:r>
              <a:rPr lang="es-ES" b="1" dirty="0"/>
              <a:t>plazo de amortización</a:t>
            </a:r>
            <a:r>
              <a:rPr lang="es-ES" dirty="0"/>
              <a:t> previsto, esto es, cuándo terminarás de pagar la deuda si no se realizasen más disposiciones ni se modificase la cuota;</a:t>
            </a:r>
          </a:p>
          <a:p>
            <a:pPr lvl="1" algn="just" fontAlgn="ctr"/>
            <a:r>
              <a:rPr lang="es-ES" b="1" dirty="0"/>
              <a:t>Escenarios ejemplificativos</a:t>
            </a:r>
            <a:r>
              <a:rPr lang="es-ES" dirty="0"/>
              <a:t> sobre el posible ahorro que representaría aumentar el importe de la cuota, y</a:t>
            </a:r>
          </a:p>
          <a:p>
            <a:pPr lvl="1" algn="just" fontAlgn="ctr"/>
            <a:r>
              <a:rPr lang="es-ES" dirty="0"/>
              <a:t>El importe de la </a:t>
            </a:r>
            <a:r>
              <a:rPr lang="es-ES" b="1" dirty="0"/>
              <a:t>cuota mensual</a:t>
            </a:r>
            <a:r>
              <a:rPr lang="es-ES" dirty="0"/>
              <a:t> que te permitiría liquidar toda la deuda en el plazo de un año</a:t>
            </a:r>
            <a:r>
              <a:rPr lang="es-ES" dirty="0" smtClean="0"/>
              <a:t>.</a:t>
            </a:r>
          </a:p>
          <a:p>
            <a:pPr lvl="1" fontAlgn="ctr"/>
            <a:endParaRPr lang="es-ES" dirty="0">
              <a:solidFill>
                <a:srgbClr val="7030A0"/>
              </a:solidFill>
            </a:endParaRPr>
          </a:p>
          <a:p>
            <a:pPr marL="109728" indent="0">
              <a:buNone/>
            </a:pPr>
            <a:endParaRPr lang="es-ES" dirty="0"/>
          </a:p>
          <a:p>
            <a:pPr marL="624078" indent="-514350">
              <a:buAutoNum type="alphaUcPeriod"/>
            </a:pPr>
            <a:endParaRPr lang="es-ES" dirty="0"/>
          </a:p>
        </p:txBody>
      </p:sp>
      <p:sp>
        <p:nvSpPr>
          <p:cNvPr id="3" name="Título 2"/>
          <p:cNvSpPr>
            <a:spLocks noGrp="1"/>
          </p:cNvSpPr>
          <p:nvPr>
            <p:ph type="title"/>
          </p:nvPr>
        </p:nvSpPr>
        <p:spPr/>
        <p:txBody>
          <a:bodyPr>
            <a:normAutofit/>
          </a:bodyPr>
          <a:lstStyle/>
          <a:p>
            <a:r>
              <a:rPr lang="es-ES" dirty="0" smtClean="0">
                <a:solidFill>
                  <a:schemeClr val="tx1"/>
                </a:solidFill>
                <a:latin typeface="Britannic Bold" panose="020B0903060703020204" pitchFamily="34" charset="0"/>
              </a:rPr>
              <a:t>3. MECANISMOS DE PROTECCIÓN</a:t>
            </a:r>
            <a:endParaRPr lang="es-ES" dirty="0">
              <a:solidFill>
                <a:schemeClr val="tx1"/>
              </a:solidFill>
              <a:latin typeface="Britannic Bold" panose="020B0903060703020204" pitchFamily="34" charset="0"/>
            </a:endParaRPr>
          </a:p>
        </p:txBody>
      </p:sp>
    </p:spTree>
    <p:extLst>
      <p:ext uri="{BB962C8B-B14F-4D97-AF65-F5344CB8AC3E}">
        <p14:creationId xmlns:p14="http://schemas.microsoft.com/office/powerpoint/2010/main" val="14788684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692696"/>
            <a:ext cx="8229600" cy="5832648"/>
          </a:xfrm>
        </p:spPr>
        <p:txBody>
          <a:bodyPr>
            <a:normAutofit fontScale="77500" lnSpcReduction="20000"/>
          </a:bodyPr>
          <a:lstStyle/>
          <a:p>
            <a:pPr algn="just" fontAlgn="ctr"/>
            <a:r>
              <a:rPr lang="es-ES" dirty="0"/>
              <a:t>Además, cuando solicites aclaración sobre lo que has pagado y lo que debes, deben extremar la diligencia para tratar de facilitarte un </a:t>
            </a:r>
            <a:r>
              <a:rPr lang="es-ES" b="1" dirty="0"/>
              <a:t>detalle lo más completo posible</a:t>
            </a:r>
            <a:r>
              <a:rPr lang="es-ES" dirty="0"/>
              <a:t>.</a:t>
            </a:r>
          </a:p>
          <a:p>
            <a:pPr algn="just" fontAlgn="ctr"/>
            <a:endParaRPr lang="es-ES" dirty="0"/>
          </a:p>
          <a:p>
            <a:pPr algn="just" fontAlgn="ctr"/>
            <a:r>
              <a:rPr lang="es-ES" dirty="0"/>
              <a:t>En el caso de que pidas conocer cuándo terminarás de pagar tu deuda te deben facilitar algún medio para que puedas conocer el </a:t>
            </a:r>
            <a:r>
              <a:rPr lang="es-ES" b="1" dirty="0"/>
              <a:t>tiempo estimado</a:t>
            </a:r>
            <a:r>
              <a:rPr lang="es-ES" dirty="0"/>
              <a:t> que te queda para amortizarla. </a:t>
            </a:r>
          </a:p>
          <a:p>
            <a:pPr algn="just" fontAlgn="ctr"/>
            <a:endParaRPr lang="es-ES" dirty="0"/>
          </a:p>
          <a:p>
            <a:pPr algn="just" fontAlgn="ctr"/>
            <a:r>
              <a:rPr lang="es-ES" dirty="0"/>
              <a:t>Si pides saber el importe de lo que debes, para pagarlo, deben informarte teniendo en cuenta los posibles </a:t>
            </a:r>
            <a:r>
              <a:rPr lang="es-ES" b="1" dirty="0"/>
              <a:t>recibos o cuotas devengadas que tengas pendientes</a:t>
            </a:r>
            <a:r>
              <a:rPr lang="es-ES" dirty="0"/>
              <a:t>. </a:t>
            </a:r>
          </a:p>
          <a:p>
            <a:pPr algn="just" fontAlgn="ctr"/>
            <a:endParaRPr lang="es-ES" dirty="0"/>
          </a:p>
          <a:p>
            <a:pPr algn="just" fontAlgn="ctr"/>
            <a:r>
              <a:rPr lang="es-ES" dirty="0"/>
              <a:t>Finalmente, en caso de que se produzcan ampliaciones del límite de crédito concedido, deben </a:t>
            </a:r>
            <a:r>
              <a:rPr lang="es-ES" b="1" dirty="0"/>
              <a:t>informarte específicamente de dicha ampliación</a:t>
            </a:r>
            <a:r>
              <a:rPr lang="es-ES" dirty="0"/>
              <a:t>, de la nueva cuota que debes pagar, y de la deuda acumulada hasta el momento, para que lo valores adecuadamente.</a:t>
            </a:r>
          </a:p>
          <a:p>
            <a:endParaRPr lang="es-ES" dirty="0"/>
          </a:p>
        </p:txBody>
      </p:sp>
    </p:spTree>
    <p:extLst>
      <p:ext uri="{BB962C8B-B14F-4D97-AF65-F5344CB8AC3E}">
        <p14:creationId xmlns:p14="http://schemas.microsoft.com/office/powerpoint/2010/main" val="1756993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390364" y="1052736"/>
            <a:ext cx="8363272" cy="4896544"/>
          </a:xfrm>
        </p:spPr>
        <p:txBody>
          <a:bodyPr>
            <a:normAutofit fontScale="70000" lnSpcReduction="20000"/>
          </a:bodyPr>
          <a:lstStyle/>
          <a:p>
            <a:pPr marL="109728" indent="0" algn="just">
              <a:buNone/>
            </a:pPr>
            <a:endParaRPr lang="es-ES" dirty="0" smtClean="0">
              <a:solidFill>
                <a:srgbClr val="7030A0"/>
              </a:solidFill>
            </a:endParaRPr>
          </a:p>
          <a:p>
            <a:pPr marL="109728" indent="0" algn="just">
              <a:buNone/>
            </a:pPr>
            <a:endParaRPr lang="es-ES" dirty="0">
              <a:solidFill>
                <a:srgbClr val="7030A0"/>
              </a:solidFill>
            </a:endParaRPr>
          </a:p>
          <a:p>
            <a:pPr marL="109728" indent="0" algn="just">
              <a:buNone/>
            </a:pPr>
            <a:endParaRPr lang="es-ES" dirty="0" smtClean="0">
              <a:solidFill>
                <a:srgbClr val="7030A0"/>
              </a:solidFill>
            </a:endParaRPr>
          </a:p>
          <a:p>
            <a:pPr algn="just"/>
            <a:r>
              <a:rPr lang="es-ES" dirty="0" smtClean="0"/>
              <a:t>La competencia está establecida en el art. 45 LEC y se atribuye a los Juzgados de Primera Instancia.</a:t>
            </a:r>
          </a:p>
          <a:p>
            <a:pPr algn="just"/>
            <a:endParaRPr lang="es-ES" dirty="0"/>
          </a:p>
          <a:p>
            <a:pPr algn="just"/>
            <a:r>
              <a:rPr lang="es-ES" dirty="0" smtClean="0"/>
              <a:t>La competencia territorial viene determinada por el art. 52.1.14.º LEC, que prevé la competencia del juzgado del domicilio del demandante.</a:t>
            </a:r>
          </a:p>
          <a:p>
            <a:pPr algn="just"/>
            <a:endParaRPr lang="es-ES" dirty="0" smtClean="0"/>
          </a:p>
          <a:p>
            <a:pPr algn="just"/>
            <a:r>
              <a:rPr lang="es-ES" dirty="0" smtClean="0"/>
              <a:t>Asimismo, se sigue por el Procedimiento Ordinario del Orden Jurisdiccional Civil.</a:t>
            </a:r>
          </a:p>
          <a:p>
            <a:pPr marL="109728" indent="0" algn="just">
              <a:buNone/>
            </a:pPr>
            <a:endParaRPr lang="es-ES" dirty="0"/>
          </a:p>
          <a:p>
            <a:pPr algn="just"/>
            <a:r>
              <a:rPr lang="es-ES" dirty="0" smtClean="0"/>
              <a:t>La </a:t>
            </a:r>
            <a:r>
              <a:rPr lang="es-ES" dirty="0"/>
              <a:t>interposición de la demanda de nulidad del contrato de crédito/tarjeta revolving y subsidiaria acción de nulidad de clausulas abusivas, acumulando acción de reclamación de cantidad se lleva a cabo a través de los artículos 399, siguientes y concordantes de la Ley de Enjuiciamiento Civil. </a:t>
            </a:r>
            <a:endParaRPr lang="es-ES" dirty="0" smtClean="0"/>
          </a:p>
          <a:p>
            <a:pPr algn="just"/>
            <a:endParaRPr lang="es-ES" dirty="0"/>
          </a:p>
        </p:txBody>
      </p:sp>
      <p:sp>
        <p:nvSpPr>
          <p:cNvPr id="4" name="Título 3"/>
          <p:cNvSpPr>
            <a:spLocks noGrp="1"/>
          </p:cNvSpPr>
          <p:nvPr>
            <p:ph type="title"/>
          </p:nvPr>
        </p:nvSpPr>
        <p:spPr>
          <a:xfrm>
            <a:off x="457200" y="0"/>
            <a:ext cx="8229600" cy="1340768"/>
          </a:xfrm>
        </p:spPr>
        <p:txBody>
          <a:bodyPr>
            <a:normAutofit/>
          </a:bodyPr>
          <a:lstStyle/>
          <a:p>
            <a:pPr algn="ctr"/>
            <a:r>
              <a:rPr lang="es-ES" sz="3200" dirty="0" smtClean="0">
                <a:solidFill>
                  <a:schemeClr val="tx1"/>
                </a:solidFill>
                <a:latin typeface="Britannic Bold" panose="020B0903060703020204" pitchFamily="34" charset="0"/>
              </a:rPr>
              <a:t>3.2. VÍA JURISDICCIONAL</a:t>
            </a:r>
            <a:endParaRPr lang="es-ES" sz="3200" dirty="0">
              <a:solidFill>
                <a:schemeClr val="tx1"/>
              </a:solidFill>
              <a:latin typeface="Britannic Bold" panose="020B0903060703020204" pitchFamily="34" charset="0"/>
            </a:endParaRPr>
          </a:p>
        </p:txBody>
      </p:sp>
    </p:spTree>
    <p:extLst>
      <p:ext uri="{BB962C8B-B14F-4D97-AF65-F5344CB8AC3E}">
        <p14:creationId xmlns:p14="http://schemas.microsoft.com/office/powerpoint/2010/main" val="26608762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476672"/>
            <a:ext cx="8229600" cy="6120680"/>
          </a:xfrm>
        </p:spPr>
        <p:txBody>
          <a:bodyPr>
            <a:normAutofit fontScale="70000" lnSpcReduction="20000"/>
          </a:bodyPr>
          <a:lstStyle/>
          <a:p>
            <a:pPr algn="just"/>
            <a:r>
              <a:rPr lang="es-ES" dirty="0"/>
              <a:t>En cuanto a la cuantía, de conformidad con el Articulo 253 de la Ley de Enjuiciamiento Civil la cuantía es INDETERMINADA. Subsidiariamente, y de entenderse que la cuantía se corresponde con la contratación, toda vez que no consta el limite contractual en el contrato originario, en atención al artículo 251.8 LEC, por lo que el valor de la cuantía se calculará por el total de lo debido, aunque sea pagadero a plazos.</a:t>
            </a:r>
          </a:p>
          <a:p>
            <a:pPr algn="just"/>
            <a:endParaRPr lang="es-ES" dirty="0"/>
          </a:p>
          <a:p>
            <a:pPr algn="just"/>
            <a:r>
              <a:rPr lang="es-ES" dirty="0"/>
              <a:t>Los elevados intereses que se aplican con estas tarjetas permiten su impugnación por aplicación de la Ley de Usura, también conocida como ley de </a:t>
            </a:r>
            <a:r>
              <a:rPr lang="es-ES" dirty="0" err="1"/>
              <a:t>Azcárate</a:t>
            </a:r>
            <a:r>
              <a:rPr lang="es-ES" dirty="0"/>
              <a:t>.</a:t>
            </a:r>
          </a:p>
          <a:p>
            <a:pPr algn="just"/>
            <a:endParaRPr lang="es-ES" dirty="0"/>
          </a:p>
          <a:p>
            <a:pPr algn="just"/>
            <a:r>
              <a:rPr lang="es-ES" dirty="0"/>
              <a:t>Esta es la forma de reclamar tarjetas revolving más habitual desde que la sentencia del Tribunal Supremo 628/2015, de 25 de noviembre de 2015, declarara que las tarjetas revolving pueden resultar usurarias.</a:t>
            </a:r>
          </a:p>
          <a:p>
            <a:pPr marL="109728" indent="0" algn="just">
              <a:buNone/>
            </a:pPr>
            <a:endParaRPr lang="es-ES" dirty="0"/>
          </a:p>
          <a:p>
            <a:pPr algn="just">
              <a:buFont typeface="Wingdings" panose="05000000000000000000" pitchFamily="2" charset="2"/>
              <a:buChar char="Ø"/>
            </a:pPr>
            <a:r>
              <a:rPr lang="es-ES" dirty="0"/>
              <a:t>Así, se puede de reclamar la declaración de nulidad del contrato de tarjeta de contrato de tarjeta revolving por establecer un interés remuneratorio usurario, subsidiariamente por falta de transparencia y claridad, o subsidiariamente declare la </a:t>
            </a:r>
            <a:r>
              <a:rPr lang="es-ES" dirty="0" err="1"/>
              <a:t>abusividad</a:t>
            </a:r>
            <a:r>
              <a:rPr lang="es-ES" dirty="0"/>
              <a:t> y nulidad de la cláusula de intereses remuneratorios, contrato de seguro y comisiones.</a:t>
            </a:r>
          </a:p>
          <a:p>
            <a:endParaRPr lang="es-ES" dirty="0"/>
          </a:p>
        </p:txBody>
      </p:sp>
    </p:spTree>
    <p:extLst>
      <p:ext uri="{BB962C8B-B14F-4D97-AF65-F5344CB8AC3E}">
        <p14:creationId xmlns:p14="http://schemas.microsoft.com/office/powerpoint/2010/main" val="273257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179512" y="113994"/>
            <a:ext cx="8712968" cy="6741368"/>
          </a:xfrm>
        </p:spPr>
        <p:txBody>
          <a:bodyPr>
            <a:normAutofit fontScale="55000" lnSpcReduction="20000"/>
          </a:bodyPr>
          <a:lstStyle/>
          <a:p>
            <a:pPr algn="just"/>
            <a:r>
              <a:rPr lang="es-ES" sz="3600" dirty="0" smtClean="0"/>
              <a:t>Se </a:t>
            </a:r>
            <a:r>
              <a:rPr lang="es-ES" sz="3600" dirty="0"/>
              <a:t>puede invocar la nulidad de la cláusula de intereses si la tarjeta </a:t>
            </a:r>
            <a:r>
              <a:rPr lang="es-ES" sz="3600" dirty="0" smtClean="0"/>
              <a:t>revolving por falta de transparencia.</a:t>
            </a:r>
          </a:p>
          <a:p>
            <a:pPr algn="just"/>
            <a:endParaRPr lang="es-ES" sz="2900" dirty="0" smtClean="0"/>
          </a:p>
          <a:p>
            <a:pPr lvl="1" algn="just"/>
            <a:r>
              <a:rPr lang="es-ES" sz="3300" dirty="0"/>
              <a:t>El </a:t>
            </a:r>
            <a:r>
              <a:rPr lang="es-ES" sz="3300" b="1" dirty="0"/>
              <a:t>control de incorporación</a:t>
            </a:r>
            <a:r>
              <a:rPr lang="es-ES" sz="3300" dirty="0"/>
              <a:t> está regulado en los artículos </a:t>
            </a:r>
            <a:r>
              <a:rPr lang="es-ES" sz="3300" dirty="0">
                <a:hlinkClick r:id="rId2"/>
              </a:rPr>
              <a:t>5</a:t>
            </a:r>
            <a:r>
              <a:rPr lang="es-ES" sz="3300" dirty="0"/>
              <a:t> y </a:t>
            </a:r>
            <a:r>
              <a:rPr lang="es-ES" sz="3300" dirty="0">
                <a:hlinkClick r:id="rId3"/>
              </a:rPr>
              <a:t>6</a:t>
            </a:r>
            <a:r>
              <a:rPr lang="es-ES" sz="3300" dirty="0"/>
              <a:t> de la Ley de Condiciones Generales de Contratación. Básicamente, requiere que se informe específicamente acerca de este tipo de condiciones, que deben redactarse de forma transparente, clara, concreta y sencilla</a:t>
            </a:r>
            <a:r>
              <a:rPr lang="es-ES" sz="3300" dirty="0" smtClean="0"/>
              <a:t>.</a:t>
            </a:r>
          </a:p>
          <a:p>
            <a:pPr lvl="1" algn="just"/>
            <a:endParaRPr lang="es-ES" sz="3300" dirty="0"/>
          </a:p>
          <a:p>
            <a:pPr lvl="1" algn="just"/>
            <a:r>
              <a:rPr lang="es-ES" sz="3300" dirty="0"/>
              <a:t>El </a:t>
            </a:r>
            <a:r>
              <a:rPr lang="es-ES" sz="3300" b="1" dirty="0"/>
              <a:t>control de transparencia</a:t>
            </a:r>
            <a:r>
              <a:rPr lang="es-ES" sz="3300" dirty="0"/>
              <a:t> está regulado en los artículos 3.1 y 4.2 de la Directiva 93/13/CEE. Determina la nulidad de una </a:t>
            </a:r>
            <a:r>
              <a:rPr lang="es-ES" sz="3300" dirty="0">
                <a:hlinkClick r:id="rId4"/>
              </a:rPr>
              <a:t>cláusula</a:t>
            </a:r>
            <a:r>
              <a:rPr lang="es-ES" sz="3300" dirty="0"/>
              <a:t> que no se negociara individualmente (condición general de contratación) y cause un desequilibrio importante entre los derechos y obligaciones de las partes. En este sentido, el consumidor debe conocer las consecuencias jurídicas y económicas del negocio. No basta, por tanto, con una mera información, sino con el entendimiento real de la relevancia de esta cláusula en el contrato</a:t>
            </a:r>
            <a:r>
              <a:rPr lang="es-ES" sz="3300" dirty="0" smtClean="0"/>
              <a:t>.</a:t>
            </a:r>
          </a:p>
          <a:p>
            <a:pPr lvl="1" algn="just"/>
            <a:endParaRPr lang="es-ES" sz="2900" dirty="0"/>
          </a:p>
          <a:p>
            <a:pPr lvl="1" algn="just"/>
            <a:r>
              <a:rPr lang="es-ES" sz="3300" dirty="0"/>
              <a:t>P</a:t>
            </a:r>
            <a:r>
              <a:rPr lang="es-ES" sz="3300" dirty="0" smtClean="0"/>
              <a:t>esa </a:t>
            </a:r>
            <a:r>
              <a:rPr lang="es-ES" sz="3300" dirty="0"/>
              <a:t>un especial deber de diligencia sobre el banco a la hora de </a:t>
            </a:r>
            <a:r>
              <a:rPr lang="es-ES" sz="3300" b="1" dirty="0"/>
              <a:t>informar sobre la trascendencia de estas cláusulas</a:t>
            </a:r>
            <a:r>
              <a:rPr lang="es-ES" sz="3300" dirty="0"/>
              <a:t>. Entre </a:t>
            </a:r>
            <a:r>
              <a:rPr lang="es-ES" sz="3300" dirty="0" smtClean="0"/>
              <a:t>otras, </a:t>
            </a:r>
            <a:r>
              <a:rPr lang="es-ES" sz="3300" dirty="0"/>
              <a:t>resulta aplicable </a:t>
            </a:r>
            <a:r>
              <a:rPr lang="es-ES" sz="3300" b="1" dirty="0"/>
              <a:t>para contrataciones posteriores a julio de 2020 la Orden ETD/699/2020</a:t>
            </a:r>
            <a:r>
              <a:rPr lang="es-ES" sz="3300" dirty="0"/>
              <a:t>, de 24 de julio, de regulación del crédito </a:t>
            </a:r>
            <a:r>
              <a:rPr lang="es-ES" sz="3300" dirty="0" err="1"/>
              <a:t>revolvente</a:t>
            </a:r>
            <a:r>
              <a:rPr lang="es-ES" sz="3300" dirty="0"/>
              <a:t> y por la que se modifica la Orden ECO/697/2004, de 11 de marzo, sobre la Central de Información de Riesgos, la Orden EHA/1718/2010, de 11 de junio, de regulación y control de la publicidad de los servicios y productos bancarios y la Orden EHA/2899/2011, de 28 de octubre, de transparencia y protección del </a:t>
            </a:r>
            <a:r>
              <a:rPr lang="es-ES" sz="3300" dirty="0">
                <a:solidFill>
                  <a:schemeClr val="bg1"/>
                </a:solidFill>
              </a:rPr>
              <a:t>cliente </a:t>
            </a:r>
            <a:r>
              <a:rPr lang="es-ES" sz="3300" dirty="0"/>
              <a:t>de servicios bancarios; y </a:t>
            </a:r>
            <a:r>
              <a:rPr lang="es-ES" sz="3300" b="1" dirty="0"/>
              <a:t>para contrataciones posteriores a </a:t>
            </a:r>
            <a:r>
              <a:rPr lang="es-ES" sz="3300" b="1" dirty="0">
                <a:solidFill>
                  <a:schemeClr val="bg1"/>
                </a:solidFill>
              </a:rPr>
              <a:t>octubre de 2011 </a:t>
            </a:r>
            <a:r>
              <a:rPr lang="es-ES" sz="3300" b="1" dirty="0"/>
              <a:t>la Orden EHA/2899/2011</a:t>
            </a:r>
            <a:r>
              <a:rPr lang="es-ES" sz="3300" dirty="0"/>
              <a:t>, de 28 de octubre, de transparencia y </a:t>
            </a:r>
            <a:r>
              <a:rPr lang="es-ES" sz="3300" dirty="0">
                <a:solidFill>
                  <a:schemeClr val="bg1"/>
                </a:solidFill>
              </a:rPr>
              <a:t>protección</a:t>
            </a:r>
            <a:r>
              <a:rPr lang="es-ES" sz="3300" dirty="0"/>
              <a:t> del cliente de servicios bancarios</a:t>
            </a:r>
            <a:r>
              <a:rPr lang="es-ES" sz="3300" dirty="0" smtClean="0"/>
              <a:t>.</a:t>
            </a:r>
            <a:endParaRPr lang="es-ES" sz="3300" dirty="0"/>
          </a:p>
        </p:txBody>
      </p:sp>
    </p:spTree>
    <p:extLst>
      <p:ext uri="{BB962C8B-B14F-4D97-AF65-F5344CB8AC3E}">
        <p14:creationId xmlns:p14="http://schemas.microsoft.com/office/powerpoint/2010/main" val="10229977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332656"/>
            <a:ext cx="8229600" cy="6192688"/>
          </a:xfrm>
        </p:spPr>
        <p:txBody>
          <a:bodyPr>
            <a:normAutofit fontScale="70000" lnSpcReduction="20000"/>
          </a:bodyPr>
          <a:lstStyle/>
          <a:p>
            <a:pPr algn="just"/>
            <a:r>
              <a:rPr lang="es-ES" dirty="0"/>
              <a:t>Los intereses de las tarjetas revolving </a:t>
            </a:r>
            <a:r>
              <a:rPr lang="es-ES" b="1" dirty="0"/>
              <a:t>superan el 25% TAE en muchos casos</a:t>
            </a:r>
            <a:r>
              <a:rPr lang="es-ES" dirty="0"/>
              <a:t>, y el 20% TAE en la práctica totalidad de ellos</a:t>
            </a:r>
            <a:r>
              <a:rPr lang="es-ES" dirty="0" smtClean="0"/>
              <a:t>.</a:t>
            </a:r>
          </a:p>
          <a:p>
            <a:pPr algn="just"/>
            <a:endParaRPr lang="es-ES" dirty="0"/>
          </a:p>
          <a:p>
            <a:pPr algn="just"/>
            <a:r>
              <a:rPr lang="es-ES" dirty="0"/>
              <a:t>Es </a:t>
            </a:r>
            <a:r>
              <a:rPr lang="es-ES" dirty="0" smtClean="0"/>
              <a:t>este </a:t>
            </a:r>
            <a:r>
              <a:rPr lang="es-ES" dirty="0"/>
              <a:t>elevado interés lo que ha hecho que el préstamo </a:t>
            </a:r>
            <a:r>
              <a:rPr lang="es-ES" dirty="0" err="1"/>
              <a:t>preconcedido</a:t>
            </a:r>
            <a:r>
              <a:rPr lang="es-ES" dirty="0"/>
              <a:t> asociado a la tarjeta revolving </a:t>
            </a:r>
            <a:r>
              <a:rPr lang="es-ES" b="1" dirty="0"/>
              <a:t>se considere en muchos casos un crédito usurario, y pueda reclamarse</a:t>
            </a:r>
            <a:r>
              <a:rPr lang="es-ES" dirty="0"/>
              <a:t> mediante la aplicación de la Ley de Usura de 1908 (Ley de </a:t>
            </a:r>
            <a:r>
              <a:rPr lang="es-ES" dirty="0" err="1"/>
              <a:t>Azcárate</a:t>
            </a:r>
            <a:r>
              <a:rPr lang="es-ES" dirty="0" smtClean="0"/>
              <a:t>).</a:t>
            </a:r>
          </a:p>
          <a:p>
            <a:pPr algn="just"/>
            <a:endParaRPr lang="es-ES" dirty="0"/>
          </a:p>
          <a:p>
            <a:pPr algn="just"/>
            <a:r>
              <a:rPr lang="es-ES" dirty="0"/>
              <a:t>e</a:t>
            </a:r>
            <a:r>
              <a:rPr lang="es-ES" dirty="0" smtClean="0"/>
              <a:t>stos </a:t>
            </a:r>
            <a:r>
              <a:rPr lang="es-ES" dirty="0"/>
              <a:t>productos han venido siendo </a:t>
            </a:r>
            <a:r>
              <a:rPr lang="es-ES" b="1" dirty="0"/>
              <a:t>comercializados de forma muy poco transparente</a:t>
            </a:r>
            <a:r>
              <a:rPr lang="es-ES" dirty="0"/>
              <a:t>, violando en muchos casos la </a:t>
            </a:r>
            <a:r>
              <a:rPr lang="es-ES" dirty="0">
                <a:hlinkClick r:id="rId2"/>
              </a:rPr>
              <a:t>Ley de Condiciones Generales de Contratación</a:t>
            </a:r>
            <a:r>
              <a:rPr lang="es-ES" dirty="0"/>
              <a:t> y los requisitos de transparencia</a:t>
            </a:r>
            <a:r>
              <a:rPr lang="es-ES" dirty="0" smtClean="0"/>
              <a:t>.</a:t>
            </a:r>
          </a:p>
          <a:p>
            <a:pPr algn="just"/>
            <a:endParaRPr lang="es-ES" dirty="0"/>
          </a:p>
          <a:p>
            <a:pPr algn="just"/>
            <a:r>
              <a:rPr lang="es-ES" dirty="0"/>
              <a:t>Ha sido práctica común de las entidades comercializadoras de tarjetas revolving el destacar en sus folletos y contratos de forma muy clara que su expedición es gratuita, mientras que al mismo tiempo </a:t>
            </a:r>
            <a:r>
              <a:rPr lang="es-ES" b="1" dirty="0"/>
              <a:t>se mostraban de forma muy poco transparente los intereses asociados</a:t>
            </a:r>
            <a:r>
              <a:rPr lang="es-ES" dirty="0"/>
              <a:t>, en muchos casos utilizando una letra prácticamente ilegible en el reverso del contrato, o bien frases deliberadamente complicadas para dificultar su comprensión</a:t>
            </a:r>
            <a:r>
              <a:rPr lang="es-ES" dirty="0" smtClean="0"/>
              <a:t>.</a:t>
            </a:r>
          </a:p>
          <a:p>
            <a:pPr algn="just"/>
            <a:endParaRPr lang="es-ES" dirty="0"/>
          </a:p>
          <a:p>
            <a:pPr algn="just"/>
            <a:r>
              <a:rPr lang="es-ES" dirty="0"/>
              <a:t>Existen abundantes </a:t>
            </a:r>
            <a:r>
              <a:rPr lang="es-ES" b="1" dirty="0"/>
              <a:t>sentencias donde ha quedado reflejada esta práctica</a:t>
            </a:r>
            <a:r>
              <a:rPr lang="es-ES" dirty="0" smtClean="0"/>
              <a:t>.</a:t>
            </a:r>
          </a:p>
        </p:txBody>
      </p:sp>
    </p:spTree>
    <p:extLst>
      <p:ext uri="{BB962C8B-B14F-4D97-AF65-F5344CB8AC3E}">
        <p14:creationId xmlns:p14="http://schemas.microsoft.com/office/powerpoint/2010/main" val="24967786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251520" y="1196752"/>
            <a:ext cx="8435280" cy="5256584"/>
          </a:xfrm>
        </p:spPr>
        <p:txBody>
          <a:bodyPr>
            <a:normAutofit fontScale="92500" lnSpcReduction="10000"/>
          </a:bodyPr>
          <a:lstStyle/>
          <a:p>
            <a:pPr algn="just"/>
            <a:r>
              <a:rPr lang="es-ES" sz="2200" dirty="0"/>
              <a:t>Desde la </a:t>
            </a:r>
            <a:r>
              <a:rPr lang="es-ES" sz="2200" b="1" dirty="0"/>
              <a:t>conocida STS 149/2020 de 4 de marzo</a:t>
            </a:r>
            <a:r>
              <a:rPr lang="es-ES" sz="2200" dirty="0"/>
              <a:t>, la jurisprudencia sobre crédito revolving está en constante cambio. El TS sentó doctrina, determinando la posibilidad de anular un contrato de crédito revolving si su interés “</a:t>
            </a:r>
            <a:r>
              <a:rPr lang="es-ES" sz="2200" b="1" dirty="0"/>
              <a:t>era notablemente superior al normal del dinero</a:t>
            </a:r>
            <a:r>
              <a:rPr lang="es-ES" sz="2200" dirty="0"/>
              <a:t>”. Desde entonces, en términos generales, se </a:t>
            </a:r>
            <a:r>
              <a:rPr lang="es-ES" sz="2200" b="1" dirty="0"/>
              <a:t>podía concluir que los intereses aplicados a una tarjeta de crédito que excedieran del 20 % TAE eran abusivos.</a:t>
            </a:r>
            <a:endParaRPr lang="es-ES" sz="2200" dirty="0"/>
          </a:p>
          <a:p>
            <a:pPr algn="just"/>
            <a:endParaRPr lang="es-ES" sz="2200" dirty="0"/>
          </a:p>
          <a:p>
            <a:pPr algn="just"/>
            <a:r>
              <a:rPr lang="es-ES" sz="2200" dirty="0" smtClean="0"/>
              <a:t>Escasos </a:t>
            </a:r>
            <a:r>
              <a:rPr lang="es-ES" sz="2200" dirty="0"/>
              <a:t>cinco meses después con </a:t>
            </a:r>
            <a:r>
              <a:rPr lang="es-ES" sz="2200" b="1" dirty="0"/>
              <a:t>la STS de 643/2022, de 4 de octubre</a:t>
            </a:r>
            <a:r>
              <a:rPr lang="es-ES" sz="2200" dirty="0"/>
              <a:t> cambia de criterio hora </a:t>
            </a:r>
            <a:r>
              <a:rPr lang="es-ES" sz="2200" dirty="0" smtClean="0"/>
              <a:t>de indicando que la comparativa deberá realizarse con el tipo medio de productos similares a la fecha del contrato. El </a:t>
            </a:r>
            <a:r>
              <a:rPr lang="es-ES" sz="2200" dirty="0"/>
              <a:t>TS hace una comparativa con estadísticas de productos similares y no con los créditos al </a:t>
            </a:r>
            <a:r>
              <a:rPr lang="es-ES" sz="2200" dirty="0" smtClean="0"/>
              <a:t>consumo. </a:t>
            </a:r>
            <a:r>
              <a:rPr lang="es-ES" sz="2200" dirty="0"/>
              <a:t>Dicha </a:t>
            </a:r>
            <a:r>
              <a:rPr lang="es-ES" sz="2200" b="1" dirty="0"/>
              <a:t>sentencia llega a la conclusión que entre 1999 y 2009, los TAE para estos productos oscilaron entre el 23 % y 26 %, con TAES medios del 24,50 </a:t>
            </a:r>
            <a:r>
              <a:rPr lang="es-ES" sz="2200" b="1" dirty="0" smtClean="0"/>
              <a:t>%.</a:t>
            </a:r>
          </a:p>
          <a:p>
            <a:pPr algn="just"/>
            <a:endParaRPr lang="es-ES" dirty="0"/>
          </a:p>
        </p:txBody>
      </p:sp>
      <p:sp>
        <p:nvSpPr>
          <p:cNvPr id="3" name="Título 2"/>
          <p:cNvSpPr>
            <a:spLocks noGrp="1"/>
          </p:cNvSpPr>
          <p:nvPr>
            <p:ph type="title"/>
          </p:nvPr>
        </p:nvSpPr>
        <p:spPr>
          <a:xfrm>
            <a:off x="457200" y="53752"/>
            <a:ext cx="8229600" cy="1143000"/>
          </a:xfrm>
        </p:spPr>
        <p:txBody>
          <a:bodyPr/>
          <a:lstStyle/>
          <a:p>
            <a:pPr algn="ctr"/>
            <a:r>
              <a:rPr lang="es-ES" dirty="0" smtClean="0">
                <a:solidFill>
                  <a:schemeClr val="tx1"/>
                </a:solidFill>
                <a:latin typeface="Britannic Bold" panose="020B0903060703020204" pitchFamily="34" charset="0"/>
              </a:rPr>
              <a:t>Evolución jurisprudencial </a:t>
            </a:r>
            <a:endParaRPr lang="es-ES" dirty="0">
              <a:solidFill>
                <a:schemeClr val="tx1"/>
              </a:solidFill>
              <a:latin typeface="Britannic Bold" panose="020B0903060703020204" pitchFamily="34" charset="0"/>
            </a:endParaRPr>
          </a:p>
        </p:txBody>
      </p:sp>
    </p:spTree>
    <p:extLst>
      <p:ext uri="{BB962C8B-B14F-4D97-AF65-F5344CB8AC3E}">
        <p14:creationId xmlns:p14="http://schemas.microsoft.com/office/powerpoint/2010/main" val="1068329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260648"/>
            <a:ext cx="7268344" cy="792088"/>
          </a:xfrm>
        </p:spPr>
        <p:txBody>
          <a:bodyPr>
            <a:normAutofit fontScale="90000"/>
          </a:bodyPr>
          <a:lstStyle/>
          <a:p>
            <a:pPr algn="ctr"/>
            <a:r>
              <a:rPr lang="es-ES" dirty="0">
                <a:solidFill>
                  <a:schemeClr val="tx1"/>
                </a:solidFill>
                <a:latin typeface="Britannic Bold" panose="020B0903060703020204" pitchFamily="34" charset="0"/>
              </a:rPr>
              <a:t>ÍNDICE </a:t>
            </a:r>
          </a:p>
        </p:txBody>
      </p:sp>
      <p:sp>
        <p:nvSpPr>
          <p:cNvPr id="3" name="2 Marcador de texto"/>
          <p:cNvSpPr>
            <a:spLocks noGrp="1"/>
          </p:cNvSpPr>
          <p:nvPr>
            <p:ph type="subTitle" idx="1"/>
          </p:nvPr>
        </p:nvSpPr>
        <p:spPr>
          <a:xfrm>
            <a:off x="539552" y="1124744"/>
            <a:ext cx="7918648" cy="5184576"/>
          </a:xfrm>
        </p:spPr>
        <p:txBody>
          <a:bodyPr>
            <a:normAutofit/>
          </a:bodyPr>
          <a:lstStyle/>
          <a:p>
            <a:pPr algn="just"/>
            <a:r>
              <a:rPr lang="es-ES" sz="2200" dirty="0" smtClean="0">
                <a:solidFill>
                  <a:schemeClr val="tx1"/>
                </a:solidFill>
                <a:latin typeface="Britannic Bold" panose="020B0903060703020204" pitchFamily="34" charset="0"/>
              </a:rPr>
              <a:t>1. TARJETAS REVOLVING</a:t>
            </a:r>
          </a:p>
          <a:p>
            <a:pPr lvl="1" algn="just"/>
            <a:r>
              <a:rPr lang="es-ES" sz="1800" dirty="0" smtClean="0">
                <a:latin typeface="Britannic Bold" panose="020B0903060703020204" pitchFamily="34" charset="0"/>
              </a:rPr>
              <a:t>1.1. TIPOS DE TARJETAS BANCARIAS</a:t>
            </a:r>
          </a:p>
          <a:p>
            <a:pPr lvl="1" algn="just"/>
            <a:r>
              <a:rPr lang="es-ES" sz="1800" dirty="0" smtClean="0">
                <a:latin typeface="Britannic Bold" panose="020B0903060703020204" pitchFamily="34" charset="0"/>
              </a:rPr>
              <a:t>1.2. TARJETAS REVOLVING</a:t>
            </a:r>
          </a:p>
          <a:p>
            <a:pPr lvl="1" algn="just"/>
            <a:endParaRPr lang="es-ES" sz="1600" dirty="0" smtClean="0">
              <a:latin typeface="Britannic Bold" panose="020B0903060703020204" pitchFamily="34" charset="0"/>
            </a:endParaRPr>
          </a:p>
          <a:p>
            <a:pPr algn="just"/>
            <a:r>
              <a:rPr lang="es-ES" sz="2200" dirty="0" smtClean="0">
                <a:solidFill>
                  <a:schemeClr val="tx1"/>
                </a:solidFill>
                <a:latin typeface="Britannic Bold" panose="020B0903060703020204" pitchFamily="34" charset="0"/>
              </a:rPr>
              <a:t>2. MICROCRÉDITOS O PRÉSTAMOS AL CONSUMO Y CRÉDITOS RAPIDOS</a:t>
            </a:r>
          </a:p>
          <a:p>
            <a:pPr lvl="1" algn="just"/>
            <a:r>
              <a:rPr lang="es-ES" sz="1800" dirty="0" smtClean="0">
                <a:latin typeface="Britannic Bold" panose="020B0903060703020204" pitchFamily="34" charset="0"/>
              </a:rPr>
              <a:t>2.1. MICROCRÉDITOS O PRÉSTAMOS AL CONSUMO</a:t>
            </a:r>
          </a:p>
          <a:p>
            <a:pPr lvl="1" algn="just"/>
            <a:r>
              <a:rPr lang="es-ES" sz="1800" dirty="0" smtClean="0">
                <a:latin typeface="Britannic Bold" panose="020B0903060703020204" pitchFamily="34" charset="0"/>
              </a:rPr>
              <a:t>2.2. CRÉDITOS RÁPIDOS</a:t>
            </a:r>
          </a:p>
          <a:p>
            <a:pPr lvl="1" algn="just"/>
            <a:endParaRPr lang="es-ES" sz="1800" dirty="0" smtClean="0">
              <a:latin typeface="Britannic Bold" panose="020B0903060703020204" pitchFamily="34" charset="0"/>
            </a:endParaRPr>
          </a:p>
          <a:p>
            <a:pPr algn="just"/>
            <a:r>
              <a:rPr lang="es-ES" sz="2200" dirty="0" smtClean="0">
                <a:solidFill>
                  <a:schemeClr val="tx1"/>
                </a:solidFill>
                <a:latin typeface="Britannic Bold" panose="020B0903060703020204" pitchFamily="34" charset="0"/>
              </a:rPr>
              <a:t>3</a:t>
            </a:r>
            <a:r>
              <a:rPr lang="es-ES" sz="2200" dirty="0">
                <a:solidFill>
                  <a:schemeClr val="tx1"/>
                </a:solidFill>
                <a:latin typeface="Britannic Bold" panose="020B0903060703020204" pitchFamily="34" charset="0"/>
              </a:rPr>
              <a:t>. MECANISMOS DE </a:t>
            </a:r>
            <a:r>
              <a:rPr lang="es-ES" sz="2200" dirty="0" smtClean="0">
                <a:solidFill>
                  <a:schemeClr val="tx1"/>
                </a:solidFill>
                <a:latin typeface="Britannic Bold" panose="020B0903060703020204" pitchFamily="34" charset="0"/>
              </a:rPr>
              <a:t>PROTECCIÓN </a:t>
            </a:r>
            <a:r>
              <a:rPr lang="es-ES" sz="2200" dirty="0">
                <a:solidFill>
                  <a:schemeClr val="tx1"/>
                </a:solidFill>
                <a:latin typeface="Britannic Bold" panose="020B0903060703020204" pitchFamily="34" charset="0"/>
              </a:rPr>
              <a:t>ANTE LAS TARJETAS </a:t>
            </a:r>
            <a:r>
              <a:rPr lang="es-ES" sz="2200" dirty="0" smtClean="0">
                <a:solidFill>
                  <a:schemeClr val="tx1"/>
                </a:solidFill>
                <a:latin typeface="Britannic Bold" panose="020B0903060703020204" pitchFamily="34" charset="0"/>
              </a:rPr>
              <a:t>REVOLVING</a:t>
            </a:r>
          </a:p>
          <a:p>
            <a:pPr lvl="1" algn="just"/>
            <a:r>
              <a:rPr lang="es-ES" sz="1800" dirty="0" smtClean="0">
                <a:latin typeface="Britannic Bold" panose="020B0903060703020204" pitchFamily="34" charset="0"/>
              </a:rPr>
              <a:t>3.1. CÓDIGO </a:t>
            </a:r>
            <a:r>
              <a:rPr lang="es-ES" sz="1800" dirty="0">
                <a:latin typeface="Britannic Bold" panose="020B0903060703020204" pitchFamily="34" charset="0"/>
              </a:rPr>
              <a:t>DE BUENAS </a:t>
            </a:r>
            <a:r>
              <a:rPr lang="es-ES" sz="1800" dirty="0" smtClean="0">
                <a:latin typeface="Britannic Bold" panose="020B0903060703020204" pitchFamily="34" charset="0"/>
              </a:rPr>
              <a:t>PRÁCTICAS </a:t>
            </a:r>
            <a:r>
              <a:rPr lang="es-ES" sz="1800" dirty="0">
                <a:latin typeface="Britannic Bold" panose="020B0903060703020204" pitchFamily="34" charset="0"/>
              </a:rPr>
              <a:t>BANCARIAS</a:t>
            </a:r>
          </a:p>
          <a:p>
            <a:pPr lvl="1" algn="just"/>
            <a:r>
              <a:rPr lang="es-ES" sz="1800" dirty="0" smtClean="0">
                <a:latin typeface="Britannic Bold" panose="020B0903060703020204" pitchFamily="34" charset="0"/>
              </a:rPr>
              <a:t>3.2. VÍA JURISDICCIONAL</a:t>
            </a:r>
          </a:p>
          <a:p>
            <a:pPr lvl="2" algn="just"/>
            <a:endParaRPr lang="es-ES" sz="1600" dirty="0">
              <a:latin typeface="Britannic Bold" panose="020B0903060703020204" pitchFamily="34" charset="0"/>
            </a:endParaRPr>
          </a:p>
          <a:p>
            <a:pPr algn="just"/>
            <a:r>
              <a:rPr lang="es-ES" sz="2200" dirty="0" smtClean="0">
                <a:solidFill>
                  <a:schemeClr val="tx1"/>
                </a:solidFill>
                <a:latin typeface="Britannic Bold" panose="020B0903060703020204" pitchFamily="34" charset="0"/>
              </a:rPr>
              <a:t>4. TARJETAS REVOLVING - MICROCRÉDITOS Y ENDEUDAMIENTO</a:t>
            </a:r>
          </a:p>
          <a:p>
            <a:pPr algn="just"/>
            <a:endParaRPr lang="es-ES" sz="2200" dirty="0" smtClean="0">
              <a:solidFill>
                <a:srgbClr val="7030A0"/>
              </a:solidFill>
            </a:endParaRPr>
          </a:p>
          <a:p>
            <a:pPr algn="just"/>
            <a:endParaRPr lang="es-ES" sz="2200" dirty="0">
              <a:solidFill>
                <a:srgbClr val="7030A0"/>
              </a:solidFill>
            </a:endParaRPr>
          </a:p>
        </p:txBody>
      </p:sp>
      <p:sp>
        <p:nvSpPr>
          <p:cNvPr id="21" name="20 CuadroTexto"/>
          <p:cNvSpPr txBox="1"/>
          <p:nvPr/>
        </p:nvSpPr>
        <p:spPr>
          <a:xfrm>
            <a:off x="5004048" y="6309320"/>
            <a:ext cx="3888432" cy="584775"/>
          </a:xfrm>
          <a:prstGeom prst="rect">
            <a:avLst/>
          </a:prstGeom>
          <a:noFill/>
        </p:spPr>
        <p:txBody>
          <a:bodyPr wrap="square" rtlCol="0">
            <a:spAutoFit/>
          </a:bodyPr>
          <a:lstStyle/>
          <a:p>
            <a:pPr algn="r"/>
            <a:r>
              <a:rPr lang="es-ES"/>
              <a:t>Mª Begoña Fernández Planelles</a:t>
            </a:r>
          </a:p>
          <a:p>
            <a:pPr algn="r"/>
            <a:r>
              <a:rPr lang="es-ES" sz="1400"/>
              <a:t>Abogada ICALI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692696"/>
            <a:ext cx="8229600" cy="5832648"/>
          </a:xfrm>
        </p:spPr>
        <p:txBody>
          <a:bodyPr>
            <a:normAutofit fontScale="70000" lnSpcReduction="20000"/>
          </a:bodyPr>
          <a:lstStyle/>
          <a:p>
            <a:pPr algn="just"/>
            <a:r>
              <a:rPr lang="es-ES" dirty="0"/>
              <a:t>Cuatro meses después de este cambio, vuelve a modificar su criterio. Es l</a:t>
            </a:r>
            <a:r>
              <a:rPr lang="es-ES" b="1" dirty="0"/>
              <a:t>a STS 258/2023 de 15 de febrero</a:t>
            </a:r>
            <a:r>
              <a:rPr lang="es-ES" dirty="0"/>
              <a:t>, donde el pleno del TS fija doctrina estipulando que para considerar abusivo un crédito revolving, el TAE aplicado </a:t>
            </a:r>
            <a:r>
              <a:rPr lang="es-ES" b="1" dirty="0"/>
              <a:t>deberá encontrarse más de seis puntos porcentuales por encima del tipo medio establecido por las tablas del Banco de España</a:t>
            </a:r>
            <a:r>
              <a:rPr lang="es-ES" dirty="0"/>
              <a:t>. Para los contratos de fechas donde no existían estos índices, deberá acudirse al tipo establecido para 2010 por ser la primera fecha conocida.</a:t>
            </a:r>
          </a:p>
          <a:p>
            <a:pPr algn="just"/>
            <a:endParaRPr lang="es-ES" dirty="0"/>
          </a:p>
          <a:p>
            <a:pPr algn="just"/>
            <a:r>
              <a:rPr lang="es-ES" b="1" dirty="0"/>
              <a:t>El alto grado de procedimientos judiciales en esta materia, ha hecho que de forma apresurada y cambiando de criterio de forma radical, lo que antes evidenciaba una clara existencia de usura</a:t>
            </a:r>
            <a:r>
              <a:rPr lang="es-ES" dirty="0"/>
              <a:t>, </a:t>
            </a:r>
            <a:r>
              <a:rPr lang="es-ES" b="1" dirty="0"/>
              <a:t>ahora deba ser reconsiderado y evaluado con detalle</a:t>
            </a:r>
            <a:r>
              <a:rPr lang="es-ES" dirty="0"/>
              <a:t>, no olvidando que, aunque la usura no pudiera ser determinada conforme a esta nueva Sentencia, la solicitud de declaración de </a:t>
            </a:r>
            <a:r>
              <a:rPr lang="es-ES" dirty="0" err="1"/>
              <a:t>abusividad</a:t>
            </a:r>
            <a:r>
              <a:rPr lang="es-ES" dirty="0"/>
              <a:t> por falta de transparencia del contrato no se ha visto modificada, algo de lo que a las entidades no les interesa hacerse eco. Motivo por el que se hace necesario aclarar todos los aspectos a los que deben hacerse frente, estando la lucha más viva que nunca y defendiendo el derecho de los consumidores sin ápice de duda.</a:t>
            </a:r>
          </a:p>
          <a:p>
            <a:endParaRPr lang="es-ES" dirty="0"/>
          </a:p>
        </p:txBody>
      </p:sp>
    </p:spTree>
    <p:extLst>
      <p:ext uri="{BB962C8B-B14F-4D97-AF65-F5344CB8AC3E}">
        <p14:creationId xmlns:p14="http://schemas.microsoft.com/office/powerpoint/2010/main" val="3005661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764704"/>
            <a:ext cx="8229600" cy="6048672"/>
          </a:xfrm>
        </p:spPr>
        <p:txBody>
          <a:bodyPr>
            <a:normAutofit fontScale="70000" lnSpcReduction="20000"/>
          </a:bodyPr>
          <a:lstStyle/>
          <a:p>
            <a:pPr algn="just" fontAlgn="base"/>
            <a:endParaRPr lang="es-ES" dirty="0"/>
          </a:p>
          <a:p>
            <a:pPr algn="just" fontAlgn="base"/>
            <a:r>
              <a:rPr lang="es-ES" dirty="0"/>
              <a:t>La Sala Civil del Tribunal Supremo ha resuelto </a:t>
            </a:r>
            <a:r>
              <a:rPr lang="es-ES" dirty="0" smtClean="0"/>
              <a:t>en Pleno dos sentencias: una de ellas estudia la determinación del carácter usurario de los intereses pactados en una tarjeta ‘revolving’, y la </a:t>
            </a:r>
            <a:r>
              <a:rPr lang="es-ES" dirty="0"/>
              <a:t>Sala resuelve que el interés es ‘notablemente superior’ si la diferencia entre el tipo medio de mercado y el pactado supera los 6 puntos porcentuales</a:t>
            </a:r>
            <a:r>
              <a:rPr lang="es-ES" dirty="0" smtClean="0"/>
              <a:t>.</a:t>
            </a:r>
          </a:p>
          <a:p>
            <a:pPr marL="109728" indent="0" algn="just" fontAlgn="base">
              <a:buNone/>
            </a:pPr>
            <a:endParaRPr lang="es-ES" dirty="0"/>
          </a:p>
          <a:p>
            <a:pPr algn="just" fontAlgn="base"/>
            <a:r>
              <a:rPr lang="es-ES" dirty="0" smtClean="0"/>
              <a:t>Sentencia </a:t>
            </a:r>
            <a:r>
              <a:rPr lang="es-ES" dirty="0"/>
              <a:t>del Tribunal Supremo, Sala de lo Civil, nº </a:t>
            </a:r>
            <a:r>
              <a:rPr lang="es-ES" dirty="0" smtClean="0"/>
              <a:t>462/2023 </a:t>
            </a:r>
            <a:r>
              <a:rPr lang="es-ES" dirty="0"/>
              <a:t>(recurso nº  1022/2019), de 15 de febrero de 2023</a:t>
            </a:r>
            <a:r>
              <a:rPr lang="es-ES" dirty="0" smtClean="0"/>
              <a:t>.</a:t>
            </a:r>
          </a:p>
          <a:p>
            <a:pPr algn="just" fontAlgn="base"/>
            <a:endParaRPr lang="es-ES" dirty="0" smtClean="0"/>
          </a:p>
          <a:p>
            <a:pPr algn="just" fontAlgn="base"/>
            <a:r>
              <a:rPr lang="es-ES" dirty="0" smtClean="0"/>
              <a:t>De dicha sentencia se extraen dos conclusiones:</a:t>
            </a:r>
            <a:endParaRPr lang="es-ES" dirty="0"/>
          </a:p>
          <a:p>
            <a:pPr lvl="1" algn="just"/>
            <a:r>
              <a:rPr lang="es-ES" dirty="0" smtClean="0"/>
              <a:t>1. Para </a:t>
            </a:r>
            <a:r>
              <a:rPr lang="es-ES" dirty="0"/>
              <a:t>identificar cuál es el interés normal de mercado para las tarjetas revolving contratadas en la primera década de este siglo, como regla general ha de acudirse a la información específica más próxima en el tiempo, que es la desglosada por el Banco de España en 2010 y que el TS fija en el tipo medio del 19,32%.</a:t>
            </a:r>
          </a:p>
          <a:p>
            <a:pPr lvl="1" algn="just"/>
            <a:r>
              <a:rPr lang="es-ES" dirty="0"/>
              <a:t>2. A falta de un criterio legal sobre el margen superior aceptable para no incurrir en usura, ante las exigencias de </a:t>
            </a:r>
            <a:r>
              <a:rPr lang="es-ES" dirty="0" err="1"/>
              <a:t>predecibilidad</a:t>
            </a:r>
            <a:r>
              <a:rPr lang="es-ES" dirty="0"/>
              <a:t> en un contexto de litigación en masa, el tribunal establece el siguiente criterio: en los contratos de tarjeta de crédito en la modalidad revolving, en los que hasta ahora el interés medio se ha situado por encima del 15%, el interés es notablemente superior si la diferencia entre el tipo medio de mercado y el pactado supera los 6 puntos porcentuales.</a:t>
            </a:r>
          </a:p>
          <a:p>
            <a:pPr algn="just" fontAlgn="base"/>
            <a:endParaRPr lang="es-ES" dirty="0" smtClean="0">
              <a:solidFill>
                <a:srgbClr val="7030A0"/>
              </a:solidFill>
            </a:endParaRPr>
          </a:p>
          <a:p>
            <a:pPr algn="just" fontAlgn="base"/>
            <a:endParaRPr lang="es-ES" dirty="0">
              <a:solidFill>
                <a:srgbClr val="7030A0"/>
              </a:solidFill>
            </a:endParaRPr>
          </a:p>
          <a:p>
            <a:endParaRPr lang="es-ES" dirty="0"/>
          </a:p>
        </p:txBody>
      </p:sp>
      <p:sp>
        <p:nvSpPr>
          <p:cNvPr id="3" name="Título 2"/>
          <p:cNvSpPr>
            <a:spLocks noGrp="1"/>
          </p:cNvSpPr>
          <p:nvPr>
            <p:ph type="title"/>
          </p:nvPr>
        </p:nvSpPr>
        <p:spPr>
          <a:xfrm>
            <a:off x="457200" y="0"/>
            <a:ext cx="8229600" cy="1143000"/>
          </a:xfrm>
        </p:spPr>
        <p:txBody>
          <a:bodyPr>
            <a:normAutofit/>
          </a:bodyPr>
          <a:lstStyle/>
          <a:p>
            <a:pPr algn="ctr"/>
            <a:r>
              <a:rPr lang="es-ES" sz="2800" dirty="0" smtClean="0">
                <a:solidFill>
                  <a:schemeClr val="tx1"/>
                </a:solidFill>
                <a:latin typeface="Britannic Bold" panose="020B0903060703020204" pitchFamily="34" charset="0"/>
              </a:rPr>
              <a:t>Sentencias recientes</a:t>
            </a:r>
            <a:endParaRPr lang="es-ES" sz="2800" dirty="0">
              <a:solidFill>
                <a:schemeClr val="tx1"/>
              </a:solidFill>
              <a:latin typeface="Britannic Bold" panose="020B0903060703020204" pitchFamily="34" charset="0"/>
            </a:endParaRPr>
          </a:p>
        </p:txBody>
      </p:sp>
    </p:spTree>
    <p:extLst>
      <p:ext uri="{BB962C8B-B14F-4D97-AF65-F5344CB8AC3E}">
        <p14:creationId xmlns:p14="http://schemas.microsoft.com/office/powerpoint/2010/main" val="1883134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844824"/>
            <a:ext cx="8229600" cy="4536504"/>
          </a:xfrm>
        </p:spPr>
        <p:txBody>
          <a:bodyPr>
            <a:normAutofit fontScale="92500" lnSpcReduction="20000"/>
          </a:bodyPr>
          <a:lstStyle/>
          <a:p>
            <a:pPr algn="just"/>
            <a:r>
              <a:rPr lang="es-ES" sz="2200" dirty="0" smtClean="0"/>
              <a:t>Optar </a:t>
            </a:r>
            <a:r>
              <a:rPr lang="es-ES" sz="2200" dirty="0"/>
              <a:t>por pagar una cuota fija al mes más o menos asequible, haciendo un cierto esfuerzo económico.</a:t>
            </a:r>
          </a:p>
          <a:p>
            <a:pPr algn="just"/>
            <a:endParaRPr lang="es-ES" dirty="0"/>
          </a:p>
          <a:p>
            <a:pPr lvl="1" algn="just"/>
            <a:r>
              <a:rPr lang="es-ES" dirty="0"/>
              <a:t>En este caso </a:t>
            </a:r>
            <a:r>
              <a:rPr lang="es-ES" dirty="0" smtClean="0"/>
              <a:t>se debe </a:t>
            </a:r>
            <a:r>
              <a:rPr lang="es-ES" dirty="0" smtClean="0"/>
              <a:t>tener </a:t>
            </a:r>
            <a:r>
              <a:rPr lang="es-ES" dirty="0"/>
              <a:t>en cuenta que cuanto más baja sea la cuota, más </a:t>
            </a:r>
            <a:r>
              <a:rPr lang="es-ES" dirty="0" smtClean="0"/>
              <a:t>se tardará en </a:t>
            </a:r>
            <a:r>
              <a:rPr lang="es-ES" dirty="0"/>
              <a:t>resarcir la deuda, que cada mes generará un interés acumulado y que puede llegar a ser superior a la cuota pagada. En resumen: la deuda seguirá creciendo y no saldremos. Si </a:t>
            </a:r>
            <a:r>
              <a:rPr lang="es-ES" dirty="0" smtClean="0"/>
              <a:t>se va por </a:t>
            </a:r>
            <a:r>
              <a:rPr lang="es-ES" dirty="0"/>
              <a:t>esta vía </a:t>
            </a:r>
            <a:r>
              <a:rPr lang="es-ES" dirty="0" smtClean="0"/>
              <a:t>se tiene que </a:t>
            </a:r>
            <a:r>
              <a:rPr lang="es-ES" dirty="0"/>
              <a:t>tirar de pragmatismo y sacrificio económico y </a:t>
            </a:r>
            <a:r>
              <a:rPr lang="es-ES" dirty="0" smtClean="0"/>
              <a:t>fijar </a:t>
            </a:r>
            <a:r>
              <a:rPr lang="es-ES" dirty="0"/>
              <a:t>cuotas altas que </a:t>
            </a:r>
            <a:r>
              <a:rPr lang="es-ES" dirty="0" smtClean="0"/>
              <a:t>impliquen </a:t>
            </a:r>
            <a:r>
              <a:rPr lang="es-ES" dirty="0"/>
              <a:t>renuncias pero que eliminen la mayor parte de la deuda en pocos meses.</a:t>
            </a:r>
          </a:p>
          <a:p>
            <a:pPr lvl="1" algn="just"/>
            <a:endParaRPr lang="es-ES" dirty="0"/>
          </a:p>
          <a:p>
            <a:pPr lvl="1" algn="just"/>
            <a:r>
              <a:rPr lang="es-ES" dirty="0"/>
              <a:t>Si </a:t>
            </a:r>
            <a:r>
              <a:rPr lang="es-ES" dirty="0" smtClean="0"/>
              <a:t>así se hace, se saldrá, </a:t>
            </a:r>
            <a:r>
              <a:rPr lang="es-ES" dirty="0"/>
              <a:t>siempre que podamos pagar las cuotas cumplidamente. </a:t>
            </a:r>
          </a:p>
          <a:p>
            <a:pPr marL="109728" indent="0" algn="just">
              <a:buNone/>
            </a:pPr>
            <a:endParaRPr lang="es-ES" dirty="0"/>
          </a:p>
        </p:txBody>
      </p:sp>
      <p:sp>
        <p:nvSpPr>
          <p:cNvPr id="3" name="Título 2"/>
          <p:cNvSpPr>
            <a:spLocks noGrp="1"/>
          </p:cNvSpPr>
          <p:nvPr>
            <p:ph type="title"/>
          </p:nvPr>
        </p:nvSpPr>
        <p:spPr>
          <a:xfrm>
            <a:off x="457200" y="274638"/>
            <a:ext cx="8229600" cy="1426170"/>
          </a:xfrm>
        </p:spPr>
        <p:txBody>
          <a:bodyPr>
            <a:normAutofit/>
          </a:bodyPr>
          <a:lstStyle/>
          <a:p>
            <a:pPr algn="ctr"/>
            <a:r>
              <a:rPr lang="es-ES" sz="3100" dirty="0">
                <a:solidFill>
                  <a:schemeClr val="tx1"/>
                </a:solidFill>
                <a:latin typeface="Britannic Bold" panose="020B0903060703020204" pitchFamily="34" charset="0"/>
              </a:rPr>
              <a:t>4. TARJETAS REVOLVING - MICROCRÉDITOS Y </a:t>
            </a:r>
            <a:r>
              <a:rPr lang="es-ES" sz="3100" dirty="0" smtClean="0">
                <a:solidFill>
                  <a:schemeClr val="tx1"/>
                </a:solidFill>
                <a:latin typeface="Britannic Bold" panose="020B0903060703020204" pitchFamily="34" charset="0"/>
              </a:rPr>
              <a:t>ENDEUDAMIENTO</a:t>
            </a:r>
            <a:r>
              <a:rPr lang="es-ES" sz="3100" dirty="0">
                <a:solidFill>
                  <a:schemeClr val="tx1"/>
                </a:solidFill>
                <a:latin typeface="Britannic Bold" panose="020B0903060703020204" pitchFamily="34" charset="0"/>
              </a:rPr>
              <a:t/>
            </a:r>
            <a:br>
              <a:rPr lang="es-ES" sz="3100" dirty="0">
                <a:solidFill>
                  <a:schemeClr val="tx1"/>
                </a:solidFill>
                <a:latin typeface="Britannic Bold" panose="020B0903060703020204" pitchFamily="34" charset="0"/>
              </a:rPr>
            </a:br>
            <a:r>
              <a:rPr lang="es-ES" sz="2200" dirty="0" smtClean="0">
                <a:solidFill>
                  <a:schemeClr val="tx1"/>
                </a:solidFill>
                <a:latin typeface="Britannic Bold" panose="020B0903060703020204" pitchFamily="34" charset="0"/>
              </a:rPr>
              <a:t>Recomendaciones </a:t>
            </a:r>
            <a:r>
              <a:rPr lang="es-ES" sz="2200" dirty="0">
                <a:solidFill>
                  <a:schemeClr val="tx1"/>
                </a:solidFill>
                <a:latin typeface="Britannic Bold" panose="020B0903060703020204" pitchFamily="34" charset="0"/>
              </a:rPr>
              <a:t>para evitar incurrir en </a:t>
            </a:r>
            <a:r>
              <a:rPr lang="es-ES" sz="2200" dirty="0" smtClean="0">
                <a:solidFill>
                  <a:schemeClr val="tx1"/>
                </a:solidFill>
                <a:latin typeface="Britannic Bold" panose="020B0903060703020204" pitchFamily="34" charset="0"/>
              </a:rPr>
              <a:t>sobreendeudamiento</a:t>
            </a:r>
            <a:endParaRPr lang="es-ES" dirty="0">
              <a:solidFill>
                <a:schemeClr val="tx1"/>
              </a:solidFill>
              <a:latin typeface="Britannic Bold" panose="020B0903060703020204" pitchFamily="34" charset="0"/>
            </a:endParaRPr>
          </a:p>
        </p:txBody>
      </p:sp>
    </p:spTree>
    <p:extLst>
      <p:ext uri="{BB962C8B-B14F-4D97-AF65-F5344CB8AC3E}">
        <p14:creationId xmlns:p14="http://schemas.microsoft.com/office/powerpoint/2010/main" val="2988016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260648"/>
            <a:ext cx="8229600" cy="5746643"/>
          </a:xfrm>
        </p:spPr>
        <p:txBody>
          <a:bodyPr>
            <a:normAutofit fontScale="55000" lnSpcReduction="20000"/>
          </a:bodyPr>
          <a:lstStyle/>
          <a:p>
            <a:pPr algn="just"/>
            <a:r>
              <a:rPr lang="es-ES" sz="3800" dirty="0"/>
              <a:t>Si no </a:t>
            </a:r>
            <a:r>
              <a:rPr lang="es-ES" sz="3800" dirty="0" smtClean="0"/>
              <a:t>se puede, </a:t>
            </a:r>
            <a:r>
              <a:rPr lang="es-ES" sz="3800" dirty="0"/>
              <a:t>existe la alternativa de pagar un porcentaje importante de la deuda. </a:t>
            </a:r>
            <a:r>
              <a:rPr lang="es-ES" sz="3800" dirty="0" smtClean="0"/>
              <a:t>Se debe optar </a:t>
            </a:r>
            <a:r>
              <a:rPr lang="es-ES" sz="3800" dirty="0"/>
              <a:t>por porciones lo bastante elevadas: </a:t>
            </a:r>
          </a:p>
          <a:p>
            <a:pPr marL="109728" indent="0" algn="just">
              <a:buNone/>
            </a:pPr>
            <a:endParaRPr lang="es-ES" sz="3800" dirty="0"/>
          </a:p>
          <a:p>
            <a:pPr lvl="1" algn="just"/>
            <a:r>
              <a:rPr lang="es-ES" sz="3800" dirty="0" smtClean="0"/>
              <a:t>Tiene a </a:t>
            </a:r>
            <a:r>
              <a:rPr lang="es-ES" sz="3800" dirty="0"/>
              <a:t>favor que a medida que </a:t>
            </a:r>
            <a:r>
              <a:rPr lang="es-ES" sz="3800" dirty="0" smtClean="0"/>
              <a:t>se vaya reduciendo </a:t>
            </a:r>
            <a:r>
              <a:rPr lang="es-ES" sz="3800" dirty="0"/>
              <a:t>la deuda también menguará el interés y por tanto se desacelerará el aumento del monto adeudado. Pero de todos modos, hasta que no </a:t>
            </a:r>
            <a:r>
              <a:rPr lang="es-ES" sz="3800" dirty="0" smtClean="0"/>
              <a:t>se cancele, </a:t>
            </a:r>
            <a:r>
              <a:rPr lang="es-ES" sz="3800" dirty="0"/>
              <a:t>nunca estará totalmente satisfecho y siempre irá generando interés, por pequeño que sea, a favor de la entidad crediticia.</a:t>
            </a:r>
          </a:p>
          <a:p>
            <a:pPr marL="365760" lvl="1" indent="0" algn="just">
              <a:buNone/>
            </a:pPr>
            <a:endParaRPr lang="es-ES" sz="3800" dirty="0"/>
          </a:p>
          <a:p>
            <a:pPr lvl="1" algn="just"/>
            <a:r>
              <a:rPr lang="es-ES" sz="3800" dirty="0"/>
              <a:t>De este modo, en un crédito de 1.000 euros a devolver el 25% cada mes, no lo devolvemos en cuatro meses sino que en el primero pagaríamos 250 euros, en el segundo sobre 187 euros, en el tercero cerca de 140,6 euros, en el cuarto más o menos 79 euros, en el quinto 59,6 euros, en el sexto, 44,7, etc. El pago se alarga varios meses más y el montante es superior si asumimos que estos números están calculados sin aplicar el interés, que todavía prolongará más los pagos. Y claro, mientras hay deuda se genera interés... </a:t>
            </a:r>
          </a:p>
          <a:p>
            <a:endParaRPr lang="es-ES" dirty="0"/>
          </a:p>
        </p:txBody>
      </p:sp>
    </p:spTree>
    <p:extLst>
      <p:ext uri="{BB962C8B-B14F-4D97-AF65-F5344CB8AC3E}">
        <p14:creationId xmlns:p14="http://schemas.microsoft.com/office/powerpoint/2010/main" val="18833739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404664"/>
            <a:ext cx="8229600" cy="5602627"/>
          </a:xfrm>
        </p:spPr>
        <p:txBody>
          <a:bodyPr>
            <a:normAutofit fontScale="70000" lnSpcReduction="20000"/>
          </a:bodyPr>
          <a:lstStyle/>
          <a:p>
            <a:pPr algn="just" fontAlgn="base"/>
            <a:r>
              <a:rPr lang="es-ES" b="1" dirty="0"/>
              <a:t>No </a:t>
            </a:r>
            <a:r>
              <a:rPr lang="es-ES" b="1" dirty="0" smtClean="0"/>
              <a:t>acumular </a:t>
            </a:r>
            <a:r>
              <a:rPr lang="es-ES" b="1" dirty="0"/>
              <a:t>tarjetas.</a:t>
            </a:r>
            <a:r>
              <a:rPr lang="es-ES" dirty="0"/>
              <a:t> Una tarjeta de débito y una de crédito deber ser suficientes para cubrir las necesidades de un usuario medio. Tener más implica disponer de un crédito más amplio… y multiplica el riesgo de sobreendeudamiento, pues tras agotar el crédito de una, podemos acudir al crédito de otra y seguir así</a:t>
            </a:r>
            <a:r>
              <a:rPr lang="es-ES" dirty="0" smtClean="0"/>
              <a:t>.</a:t>
            </a:r>
          </a:p>
          <a:p>
            <a:pPr algn="just" fontAlgn="base"/>
            <a:endParaRPr lang="es-ES" dirty="0"/>
          </a:p>
          <a:p>
            <a:pPr algn="just" fontAlgn="base"/>
            <a:r>
              <a:rPr lang="es-ES" dirty="0"/>
              <a:t>Si </a:t>
            </a:r>
            <a:r>
              <a:rPr lang="es-ES" dirty="0" smtClean="0"/>
              <a:t>tiene </a:t>
            </a:r>
            <a:r>
              <a:rPr lang="es-ES" dirty="0"/>
              <a:t>que recurrir al pago aplazado de la tarjeta, la mejor opción es usar los </a:t>
            </a:r>
            <a:r>
              <a:rPr lang="es-ES" b="1" dirty="0"/>
              <a:t>sistemas especiales de pago</a:t>
            </a:r>
            <a:r>
              <a:rPr lang="es-ES" dirty="0"/>
              <a:t> que la mayoría suele ofrecer (normalmente consiste en aplazar una sola compra</a:t>
            </a:r>
            <a:r>
              <a:rPr lang="es-ES" dirty="0" smtClean="0"/>
              <a:t>).</a:t>
            </a:r>
          </a:p>
          <a:p>
            <a:pPr algn="just" fontAlgn="base"/>
            <a:endParaRPr lang="es-ES" dirty="0"/>
          </a:p>
          <a:p>
            <a:pPr algn="just" fontAlgn="base"/>
            <a:r>
              <a:rPr lang="es-ES" dirty="0"/>
              <a:t>Si no </a:t>
            </a:r>
            <a:r>
              <a:rPr lang="es-ES" dirty="0" smtClean="0"/>
              <a:t>se tiene </a:t>
            </a:r>
            <a:r>
              <a:rPr lang="es-ES" dirty="0"/>
              <a:t>la posibilidad de </a:t>
            </a:r>
            <a:r>
              <a:rPr lang="es-ES" b="1" dirty="0"/>
              <a:t>aplazar una sola compra</a:t>
            </a:r>
            <a:r>
              <a:rPr lang="es-ES" dirty="0"/>
              <a:t> y solo </a:t>
            </a:r>
            <a:r>
              <a:rPr lang="es-ES" dirty="0" smtClean="0"/>
              <a:t>se puede </a:t>
            </a:r>
            <a:r>
              <a:rPr lang="es-ES" dirty="0"/>
              <a:t>aplazar todos los pagos, no </a:t>
            </a:r>
            <a:r>
              <a:rPr lang="es-ES" dirty="0" smtClean="0"/>
              <a:t>hacer </a:t>
            </a:r>
            <a:r>
              <a:rPr lang="es-ES" dirty="0"/>
              <a:t>más pagos con esa tarjeta hasta que puedas volver a cambiar la forma de pago a fin de mes sin </a:t>
            </a:r>
            <a:r>
              <a:rPr lang="es-ES" dirty="0" smtClean="0"/>
              <a:t>intereses.</a:t>
            </a:r>
          </a:p>
          <a:p>
            <a:pPr algn="just" fontAlgn="base"/>
            <a:endParaRPr lang="es-ES" dirty="0" smtClean="0"/>
          </a:p>
          <a:p>
            <a:pPr algn="just" fontAlgn="base"/>
            <a:r>
              <a:rPr lang="es-ES" dirty="0" smtClean="0"/>
              <a:t>Al aplazar elegir la opción de </a:t>
            </a:r>
            <a:r>
              <a:rPr lang="es-ES" b="1" dirty="0" smtClean="0"/>
              <a:t>pagar una cuota fija al mes</a:t>
            </a:r>
            <a:r>
              <a:rPr lang="es-ES" dirty="0" smtClean="0"/>
              <a:t>, con la cuota más alta que puedas permitirte pagar</a:t>
            </a:r>
          </a:p>
          <a:p>
            <a:pPr algn="just" fontAlgn="base"/>
            <a:endParaRPr lang="es-ES" dirty="0" smtClean="0"/>
          </a:p>
          <a:p>
            <a:pPr algn="just" fontAlgn="base"/>
            <a:r>
              <a:rPr lang="es-ES" dirty="0" smtClean="0"/>
              <a:t>Y </a:t>
            </a:r>
            <a:r>
              <a:rPr lang="es-ES" dirty="0"/>
              <a:t>en cuanto dispongas de liquidez,</a:t>
            </a:r>
            <a:r>
              <a:rPr lang="es-ES" b="1" dirty="0"/>
              <a:t> </a:t>
            </a:r>
            <a:r>
              <a:rPr lang="es-ES" b="1" dirty="0" smtClean="0"/>
              <a:t>cancelar </a:t>
            </a:r>
            <a:r>
              <a:rPr lang="es-ES" b="1" dirty="0"/>
              <a:t>anticipadamente la deuda pendiente</a:t>
            </a:r>
            <a:r>
              <a:rPr lang="es-ES" dirty="0"/>
              <a:t>.</a:t>
            </a:r>
          </a:p>
          <a:p>
            <a:endParaRPr lang="es-ES" dirty="0"/>
          </a:p>
        </p:txBody>
      </p:sp>
    </p:spTree>
    <p:extLst>
      <p:ext uri="{BB962C8B-B14F-4D97-AF65-F5344CB8AC3E}">
        <p14:creationId xmlns:p14="http://schemas.microsoft.com/office/powerpoint/2010/main" val="27936104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67544" y="188640"/>
            <a:ext cx="8229600" cy="6466730"/>
          </a:xfrm>
        </p:spPr>
        <p:txBody>
          <a:bodyPr/>
          <a:lstStyle/>
          <a:p>
            <a:pPr algn="ctr"/>
            <a:r>
              <a:rPr lang="es-ES" dirty="0">
                <a:latin typeface="Britannic Bold" panose="020B0903060703020204" pitchFamily="34" charset="0"/>
              </a:rPr>
              <a:t>MUCHAS GRACIAS</a:t>
            </a:r>
          </a:p>
        </p:txBody>
      </p:sp>
      <p:sp>
        <p:nvSpPr>
          <p:cNvPr id="3" name="CuadroTexto 2">
            <a:extLst>
              <a:ext uri="{FF2B5EF4-FFF2-40B4-BE49-F238E27FC236}">
                <a16:creationId xmlns="" xmlns:a16="http://schemas.microsoft.com/office/drawing/2014/main" id="{108DC142-FEF1-144A-BE10-5BAC97AD474F}"/>
              </a:ext>
            </a:extLst>
          </p:cNvPr>
          <p:cNvSpPr txBox="1"/>
          <p:nvPr/>
        </p:nvSpPr>
        <p:spPr>
          <a:xfrm>
            <a:off x="4283968" y="5991726"/>
            <a:ext cx="4032448" cy="369332"/>
          </a:xfrm>
          <a:prstGeom prst="rect">
            <a:avLst/>
          </a:prstGeom>
          <a:noFill/>
        </p:spPr>
        <p:txBody>
          <a:bodyPr wrap="square" rtlCol="0">
            <a:spAutoFit/>
          </a:bodyPr>
          <a:lstStyle/>
          <a:p>
            <a:r>
              <a:rPr lang="es-ES" dirty="0"/>
              <a:t>María Begoña Fernández Planelles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457200" y="1481328"/>
            <a:ext cx="8229600" cy="5044016"/>
          </a:xfrm>
        </p:spPr>
        <p:txBody>
          <a:bodyPr>
            <a:normAutofit fontScale="70000" lnSpcReduction="20000"/>
          </a:bodyPr>
          <a:lstStyle/>
          <a:p>
            <a:pPr algn="just">
              <a:buFont typeface="Wingdings" pitchFamily="2" charset="2"/>
              <a:buChar char="Ø"/>
            </a:pPr>
            <a:r>
              <a:rPr lang="es-ES" sz="3100" b="1" dirty="0">
                <a:latin typeface="Britannic Bold" panose="020B0903060703020204" pitchFamily="34" charset="0"/>
              </a:rPr>
              <a:t>Crédito</a:t>
            </a:r>
          </a:p>
          <a:p>
            <a:pPr algn="just">
              <a:buFont typeface="Wingdings" pitchFamily="2" charset="2"/>
              <a:buChar char="Ø"/>
            </a:pPr>
            <a:endParaRPr lang="es-ES" sz="3100" b="1" dirty="0">
              <a:solidFill>
                <a:srgbClr val="7030A0"/>
              </a:solidFill>
            </a:endParaRPr>
          </a:p>
          <a:p>
            <a:pPr algn="just"/>
            <a:r>
              <a:rPr lang="es-ES" dirty="0"/>
              <a:t>Son tarjetas con un crédito asociado y las compras o retiradas de efectivo se hacen con cargo a ese crédito.</a:t>
            </a:r>
          </a:p>
          <a:p>
            <a:pPr algn="just"/>
            <a:r>
              <a:rPr lang="es-ES" dirty="0"/>
              <a:t> </a:t>
            </a:r>
          </a:p>
          <a:p>
            <a:pPr algn="just"/>
            <a:r>
              <a:rPr lang="es-ES" dirty="0"/>
              <a:t>Se puede elegir diversas formas de devolver el importe dispuesto, como el pago semanal, a fin de mes, o un fraccionamiento del mismo (cuota fija mensual o porcentaje del total gastado) y en función de esa modalidad de pago se pueden o no pagar intereses.  Para cada tarjeta se establece un límite de crédito. Dicho crédito es permanente (mientras se tenga operativa la tarjeta) y, conforme se vaya pagando la deuda, se puede volver a disponer hasta el límite establecido.</a:t>
            </a:r>
          </a:p>
          <a:p>
            <a:pPr algn="just"/>
            <a:r>
              <a:rPr lang="es-ES" dirty="0"/>
              <a:t> </a:t>
            </a:r>
          </a:p>
          <a:p>
            <a:pPr algn="just"/>
            <a:r>
              <a:rPr lang="es-ES" dirty="0"/>
              <a:t>De esta forma no solo se puede pagar al instante, sino que, independientemente del saldo en la cuenta, el consumidor podrá financiar tus compras o retiradas de efectivo con cargo al crédito de la tarjeta y luego saldar como haya decidido según la forma de pago.</a:t>
            </a:r>
          </a:p>
          <a:p>
            <a:endParaRPr lang="es-ES" dirty="0"/>
          </a:p>
        </p:txBody>
      </p:sp>
      <p:sp>
        <p:nvSpPr>
          <p:cNvPr id="3" name="Título 2"/>
          <p:cNvSpPr>
            <a:spLocks noGrp="1"/>
          </p:cNvSpPr>
          <p:nvPr>
            <p:ph type="title"/>
          </p:nvPr>
        </p:nvSpPr>
        <p:spPr/>
        <p:txBody>
          <a:bodyPr>
            <a:normAutofit fontScale="90000"/>
          </a:bodyPr>
          <a:lstStyle/>
          <a:p>
            <a:r>
              <a:rPr lang="es-ES" dirty="0">
                <a:latin typeface="Britannic Bold" panose="020B0903060703020204" pitchFamily="34" charset="0"/>
              </a:rPr>
              <a:t>1. TARJETAS REVOLVING</a:t>
            </a:r>
            <a:br>
              <a:rPr lang="es-ES" dirty="0">
                <a:latin typeface="Britannic Bold" panose="020B0903060703020204" pitchFamily="34" charset="0"/>
              </a:rPr>
            </a:br>
            <a:r>
              <a:rPr lang="es-ES" dirty="0">
                <a:latin typeface="Britannic Bold" panose="020B0903060703020204" pitchFamily="34" charset="0"/>
              </a:rPr>
              <a:t>1.1. TIPOS DE TARJETAS BANCARIAS</a:t>
            </a:r>
          </a:p>
        </p:txBody>
      </p:sp>
    </p:spTree>
    <p:extLst>
      <p:ext uri="{BB962C8B-B14F-4D97-AF65-F5344CB8AC3E}">
        <p14:creationId xmlns:p14="http://schemas.microsoft.com/office/powerpoint/2010/main" val="1669629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AE7DFD2B-3A58-5748-9014-AF9F400E583A}"/>
              </a:ext>
            </a:extLst>
          </p:cNvPr>
          <p:cNvSpPr>
            <a:spLocks noGrp="1"/>
          </p:cNvSpPr>
          <p:nvPr>
            <p:ph idx="1"/>
          </p:nvPr>
        </p:nvSpPr>
        <p:spPr>
          <a:xfrm>
            <a:off x="457200" y="0"/>
            <a:ext cx="8229600" cy="6741368"/>
          </a:xfrm>
        </p:spPr>
        <p:txBody>
          <a:bodyPr>
            <a:normAutofit/>
          </a:bodyPr>
          <a:lstStyle/>
          <a:p>
            <a:pPr algn="just">
              <a:buFont typeface="Wingdings" pitchFamily="2" charset="2"/>
              <a:buChar char="Ø"/>
            </a:pPr>
            <a:endParaRPr lang="es-ES" dirty="0"/>
          </a:p>
          <a:p>
            <a:pPr algn="just">
              <a:buFont typeface="Wingdings" pitchFamily="2" charset="2"/>
              <a:buChar char="Ø"/>
            </a:pPr>
            <a:r>
              <a:rPr lang="es-ES" b="1" dirty="0">
                <a:latin typeface="Britannic Bold" panose="020B0903060703020204" pitchFamily="34" charset="0"/>
              </a:rPr>
              <a:t>Revolving o pago aplazado</a:t>
            </a:r>
          </a:p>
          <a:p>
            <a:pPr marL="109728" indent="0" algn="just">
              <a:buNone/>
            </a:pPr>
            <a:endParaRPr lang="es-ES" b="1" dirty="0"/>
          </a:p>
          <a:p>
            <a:pPr algn="just"/>
            <a:r>
              <a:rPr lang="es-ES" dirty="0"/>
              <a:t>Una </a:t>
            </a:r>
            <a:r>
              <a:rPr lang="es-ES" b="1" dirty="0"/>
              <a:t>tarjeta revolving</a:t>
            </a:r>
            <a:r>
              <a:rPr lang="es-ES" dirty="0"/>
              <a:t> es un tipo de tarjeta de crédito en la que todas las compras o disposiciones de efectivo que se realizan con ella, quedan </a:t>
            </a:r>
            <a:r>
              <a:rPr lang="es-ES" b="1" dirty="0"/>
              <a:t>aplazadas automáticamente</a:t>
            </a:r>
            <a:r>
              <a:rPr lang="es-ES" dirty="0"/>
              <a:t>. </a:t>
            </a:r>
            <a:br>
              <a:rPr lang="es-ES" dirty="0"/>
            </a:br>
            <a:endParaRPr lang="es-ES" dirty="0"/>
          </a:p>
          <a:p>
            <a:pPr algn="just"/>
            <a:r>
              <a:rPr lang="es-ES" dirty="0"/>
              <a:t>Se pueden realizar pagos, independientemente de que se tenga dinero en la cuenta asociada, ya que las compras que se realizan </a:t>
            </a:r>
            <a:r>
              <a:rPr lang="es-ES" b="1" dirty="0"/>
              <a:t>no se cargan en la cuenta inmediamente</a:t>
            </a:r>
            <a:r>
              <a:rPr lang="es-ES" dirty="0"/>
              <a:t>, sino que se aplazan para pagarlas posteriormente</a:t>
            </a:r>
            <a:r>
              <a:rPr lang="es-ES" dirty="0" smtClean="0"/>
              <a:t>.</a:t>
            </a:r>
          </a:p>
          <a:p>
            <a:pPr marL="109728" indent="0" algn="just">
              <a:buNone/>
            </a:pPr>
            <a:endParaRPr lang="es-ES" dirty="0">
              <a:solidFill>
                <a:srgbClr val="7030A0"/>
              </a:solidFill>
            </a:endParaRPr>
          </a:p>
          <a:p>
            <a:pPr marL="109728" indent="0" algn="just">
              <a:buNone/>
            </a:pPr>
            <a:endParaRPr lang="es-ES" dirty="0"/>
          </a:p>
          <a:p>
            <a:endParaRPr lang="es-ES" dirty="0"/>
          </a:p>
        </p:txBody>
      </p:sp>
    </p:spTree>
    <p:extLst>
      <p:ext uri="{BB962C8B-B14F-4D97-AF65-F5344CB8AC3E}">
        <p14:creationId xmlns:p14="http://schemas.microsoft.com/office/powerpoint/2010/main" val="3103978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763105E2-83FB-8E44-8527-10039BF7686C}"/>
              </a:ext>
            </a:extLst>
          </p:cNvPr>
          <p:cNvSpPr>
            <a:spLocks noGrp="1"/>
          </p:cNvSpPr>
          <p:nvPr>
            <p:ph idx="1"/>
          </p:nvPr>
        </p:nvSpPr>
        <p:spPr>
          <a:xfrm>
            <a:off x="457200" y="332656"/>
            <a:ext cx="8229600" cy="5674635"/>
          </a:xfrm>
        </p:spPr>
        <p:txBody>
          <a:bodyPr>
            <a:normAutofit fontScale="92500" lnSpcReduction="20000"/>
          </a:bodyPr>
          <a:lstStyle/>
          <a:p>
            <a:pPr algn="just">
              <a:buFont typeface="Wingdings" pitchFamily="2" charset="2"/>
              <a:buChar char="Ø"/>
            </a:pPr>
            <a:r>
              <a:rPr lang="es-ES" sz="3000" b="1" dirty="0">
                <a:latin typeface="Britannic Bold" panose="020B0903060703020204" pitchFamily="34" charset="0"/>
              </a:rPr>
              <a:t>Débito</a:t>
            </a:r>
          </a:p>
          <a:p>
            <a:pPr marL="109728" indent="0" algn="just">
              <a:buNone/>
            </a:pPr>
            <a:r>
              <a:rPr lang="es-ES" dirty="0"/>
              <a:t>Con una tarjeta de débito </a:t>
            </a:r>
            <a:r>
              <a:rPr lang="es-ES" dirty="0" smtClean="0"/>
              <a:t>el consumidor podrá </a:t>
            </a:r>
            <a:r>
              <a:rPr lang="es-ES" dirty="0"/>
              <a:t>operar a través de cajeros automáticos (sacar dinero, pedir extractos y movimientos de la cuenta, etc.), y pagar en comercios. Con este tipo de tarjeta, todos los cargos de las operaciones que </a:t>
            </a:r>
            <a:r>
              <a:rPr lang="es-ES" dirty="0" smtClean="0"/>
              <a:t>haga </a:t>
            </a:r>
            <a:r>
              <a:rPr lang="es-ES" dirty="0"/>
              <a:t>se descuentan inmediatamente del saldo de tu cuenta; en caso de no existir saldo suficiente, la operación no se puede realizar.</a:t>
            </a:r>
          </a:p>
          <a:p>
            <a:pPr marL="109728" indent="0" algn="just">
              <a:buNone/>
            </a:pPr>
            <a:endParaRPr lang="es-ES" dirty="0"/>
          </a:p>
          <a:p>
            <a:pPr algn="just">
              <a:buFont typeface="Wingdings" pitchFamily="2" charset="2"/>
              <a:buChar char="Ø"/>
            </a:pPr>
            <a:r>
              <a:rPr lang="es-ES" sz="3000" b="1" dirty="0" smtClean="0">
                <a:latin typeface="Britannic Bold" panose="020B0903060703020204" pitchFamily="34" charset="0"/>
              </a:rPr>
              <a:t>Prepago</a:t>
            </a:r>
            <a:endParaRPr lang="es-ES" sz="3000" b="1" dirty="0">
              <a:latin typeface="Britannic Bold" panose="020B0903060703020204" pitchFamily="34" charset="0"/>
            </a:endParaRPr>
          </a:p>
          <a:p>
            <a:pPr marL="109728" indent="0" algn="just">
              <a:buNone/>
            </a:pPr>
            <a:r>
              <a:rPr lang="es-ES" dirty="0"/>
              <a:t>La tarjeta prepago es la que tiene su uso limitado a un importe que previamente se ha cargado en la misma. Así, primero </a:t>
            </a:r>
            <a:r>
              <a:rPr lang="es-ES" dirty="0" smtClean="0"/>
              <a:t>se debe </a:t>
            </a:r>
            <a:r>
              <a:rPr lang="es-ES" dirty="0"/>
              <a:t>efectuar la carga de dinero y después </a:t>
            </a:r>
            <a:r>
              <a:rPr lang="es-ES" dirty="0" smtClean="0"/>
              <a:t>se podrá usar </a:t>
            </a:r>
            <a:r>
              <a:rPr lang="es-ES" dirty="0"/>
              <a:t>para realizar las operaciones que se quiera como una tarjeta de débito: compras y retiradas de efectivo.</a:t>
            </a:r>
          </a:p>
          <a:p>
            <a:pPr algn="just">
              <a:buFont typeface="Wingdings" pitchFamily="2" charset="2"/>
              <a:buChar char="Ø"/>
            </a:pPr>
            <a:endParaRPr lang="es-ES" dirty="0"/>
          </a:p>
          <a:p>
            <a:endParaRPr lang="es-ES" dirty="0"/>
          </a:p>
        </p:txBody>
      </p:sp>
    </p:spTree>
    <p:extLst>
      <p:ext uri="{BB962C8B-B14F-4D97-AF65-F5344CB8AC3E}">
        <p14:creationId xmlns:p14="http://schemas.microsoft.com/office/powerpoint/2010/main" val="557777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2">
            <a:extLst>
              <a:ext uri="{FF2B5EF4-FFF2-40B4-BE49-F238E27FC236}">
                <a16:creationId xmlns="" xmlns:a16="http://schemas.microsoft.com/office/drawing/2014/main" id="{F40DAA00-5E27-944F-ADA6-C367DBE43257}"/>
              </a:ext>
            </a:extLst>
          </p:cNvPr>
          <p:cNvSpPr>
            <a:spLocks noGrp="1"/>
          </p:cNvSpPr>
          <p:nvPr>
            <p:ph idx="1"/>
          </p:nvPr>
        </p:nvSpPr>
        <p:spPr>
          <a:xfrm>
            <a:off x="457200" y="333375"/>
            <a:ext cx="8229600" cy="5673725"/>
          </a:xfrm>
        </p:spPr>
        <p:txBody>
          <a:bodyPr>
            <a:normAutofit fontScale="77500" lnSpcReduction="20000"/>
          </a:bodyPr>
          <a:lstStyle/>
          <a:p>
            <a:r>
              <a:rPr lang="es-ES" sz="3100" b="1" dirty="0">
                <a:latin typeface="Britannic Bold" panose="020B0903060703020204" pitchFamily="34" charset="0"/>
              </a:rPr>
              <a:t>Virtual</a:t>
            </a:r>
          </a:p>
          <a:p>
            <a:pPr marL="109728" indent="0" algn="just">
              <a:buNone/>
            </a:pPr>
            <a:endParaRPr lang="es-ES" sz="2800" b="1" dirty="0"/>
          </a:p>
          <a:p>
            <a:pPr algn="just"/>
            <a:r>
              <a:rPr lang="es-ES" dirty="0"/>
              <a:t>Las tarjetas virtuales no tienen asociado ningún plástico o soporte físico. Su finalidad es realizar compras por Internet, evitando la presentación de una tarjeta física.</a:t>
            </a:r>
            <a:endParaRPr lang="es-ES" sz="2800" dirty="0"/>
          </a:p>
          <a:p>
            <a:pPr marL="109728" indent="0" algn="just">
              <a:buNone/>
            </a:pPr>
            <a:r>
              <a:rPr lang="es-ES" dirty="0"/>
              <a:t> </a:t>
            </a:r>
            <a:endParaRPr lang="es-ES" sz="2800" dirty="0"/>
          </a:p>
          <a:p>
            <a:pPr algn="just"/>
            <a:r>
              <a:rPr lang="es-ES" dirty="0"/>
              <a:t>La tarjeta virtual </a:t>
            </a:r>
            <a:r>
              <a:rPr lang="es-ES" dirty="0" smtClean="0"/>
              <a:t>ofrece </a:t>
            </a:r>
            <a:r>
              <a:rPr lang="es-ES" dirty="0"/>
              <a:t>un mayor nivel de seguridad que las tarjetas tradicionales en las compras realizadas a través de Internet o por teléfono móvil, al ser válidas para una sola operación y evitando que el número real de </a:t>
            </a:r>
            <a:r>
              <a:rPr lang="es-ES" dirty="0" smtClean="0"/>
              <a:t>la tarjeta </a:t>
            </a:r>
            <a:r>
              <a:rPr lang="es-ES" dirty="0"/>
              <a:t>esté en Internet.</a:t>
            </a:r>
            <a:endParaRPr lang="es-ES" sz="2800" dirty="0"/>
          </a:p>
          <a:p>
            <a:pPr marL="109728" indent="0" algn="just">
              <a:buNone/>
            </a:pPr>
            <a:endParaRPr lang="es-ES" sz="2800" dirty="0"/>
          </a:p>
          <a:p>
            <a:pPr algn="just"/>
            <a:r>
              <a:rPr lang="es-ES" dirty="0"/>
              <a:t>Antes hacer una compra </a:t>
            </a:r>
            <a:r>
              <a:rPr lang="es-ES" dirty="0" smtClean="0"/>
              <a:t>se tiene que </a:t>
            </a:r>
            <a:r>
              <a:rPr lang="es-ES" dirty="0"/>
              <a:t>entrar en la Banca Electrónica y solicitar una “tarjeta virtual” donde </a:t>
            </a:r>
            <a:r>
              <a:rPr lang="es-ES" dirty="0" smtClean="0"/>
              <a:t>se tendrá que </a:t>
            </a:r>
            <a:r>
              <a:rPr lang="es-ES" dirty="0"/>
              <a:t>elegir el importe de la operación y fecha de caducidad. Con esto se genera una numeración con los datos que se deben emplear en la compra: número de la tarjeta, caducidad y CVC2 (número que aparece en el reverso de la tarjeta</a:t>
            </a:r>
            <a:endParaRPr lang="es-ES" sz="2800" b="1" dirty="0"/>
          </a:p>
        </p:txBody>
      </p:sp>
    </p:spTree>
    <p:extLst>
      <p:ext uri="{BB962C8B-B14F-4D97-AF65-F5344CB8AC3E}">
        <p14:creationId xmlns:p14="http://schemas.microsoft.com/office/powerpoint/2010/main" val="2479145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755576" y="1268760"/>
            <a:ext cx="7931224" cy="4752528"/>
          </a:xfrm>
        </p:spPr>
        <p:txBody>
          <a:bodyPr>
            <a:normAutofit fontScale="62500" lnSpcReduction="20000"/>
          </a:bodyPr>
          <a:lstStyle/>
          <a:p>
            <a:pPr marL="681228" indent="-571500">
              <a:buAutoNum type="romanUcPeriod"/>
            </a:pPr>
            <a:r>
              <a:rPr lang="es-ES" sz="3000" b="1" dirty="0">
                <a:latin typeface="Britannic Bold" panose="020B0903060703020204" pitchFamily="34" charset="0"/>
              </a:rPr>
              <a:t>Concepto</a:t>
            </a:r>
          </a:p>
          <a:p>
            <a:pPr marL="109728" indent="0">
              <a:buNone/>
            </a:pPr>
            <a:endParaRPr lang="es-ES" dirty="0"/>
          </a:p>
          <a:p>
            <a:pPr algn="just"/>
            <a:r>
              <a:rPr lang="es-ES" sz="2800" dirty="0"/>
              <a:t>Las </a:t>
            </a:r>
            <a:r>
              <a:rPr lang="es-ES" sz="2800" b="1" dirty="0"/>
              <a:t>tarjetas </a:t>
            </a:r>
            <a:r>
              <a:rPr lang="es-ES" sz="2800" b="1" dirty="0" smtClean="0"/>
              <a:t>revolving</a:t>
            </a:r>
            <a:r>
              <a:rPr lang="es-ES" sz="2800" dirty="0" smtClean="0"/>
              <a:t> </a:t>
            </a:r>
            <a:r>
              <a:rPr lang="es-ES" sz="2800" dirty="0"/>
              <a:t>son un tipo de tarjetas de crédito que permiten </a:t>
            </a:r>
            <a:r>
              <a:rPr lang="es-ES" sz="2800" b="1" dirty="0"/>
              <a:t>aplazar el pago de las compras aplicando intereses</a:t>
            </a:r>
            <a:r>
              <a:rPr lang="es-ES" sz="2800" dirty="0"/>
              <a:t>. Aunque generalmente tengan formato de tarjeta, se instrumentan como un</a:t>
            </a:r>
            <a:r>
              <a:rPr lang="es-ES" sz="2800" b="1" dirty="0"/>
              <a:t> crédito al consumo</a:t>
            </a:r>
            <a:r>
              <a:rPr lang="es-ES" sz="2800" dirty="0"/>
              <a:t>.</a:t>
            </a:r>
          </a:p>
          <a:p>
            <a:pPr marL="109728" indent="0" algn="just">
              <a:buNone/>
            </a:pPr>
            <a:endParaRPr lang="es-ES" sz="2800" dirty="0"/>
          </a:p>
          <a:p>
            <a:pPr algn="just"/>
            <a:r>
              <a:rPr lang="es-ES" dirty="0"/>
              <a:t>Una de sus principales características es que permite hacer pagos</a:t>
            </a:r>
            <a:r>
              <a:rPr lang="es-ES" b="1" dirty="0"/>
              <a:t> independientemente de que se disponga de fondos</a:t>
            </a:r>
            <a:r>
              <a:rPr lang="es-ES" dirty="0"/>
              <a:t> o no en la cuenta asociada</a:t>
            </a:r>
            <a:r>
              <a:rPr lang="es-ES" dirty="0" smtClean="0"/>
              <a:t>.</a:t>
            </a:r>
          </a:p>
          <a:p>
            <a:pPr algn="just"/>
            <a:endParaRPr lang="es-ES" dirty="0"/>
          </a:p>
          <a:p>
            <a:pPr algn="just"/>
            <a:r>
              <a:rPr lang="es-ES" dirty="0"/>
              <a:t>En este sentido funciona como una tarjeta de crédito, pero la diferencia está en que el usuario de una tarjeta revolving </a:t>
            </a:r>
            <a:r>
              <a:rPr lang="es-ES" b="1" dirty="0"/>
              <a:t>puede aplazar la devolución del dinero en lugar de pagar en la fecha de liquidación</a:t>
            </a:r>
            <a:r>
              <a:rPr lang="es-ES" dirty="0"/>
              <a:t>, como si de un crédito al consumo se tratase</a:t>
            </a:r>
            <a:r>
              <a:rPr lang="es-ES" dirty="0" smtClean="0"/>
              <a:t>.</a:t>
            </a:r>
          </a:p>
          <a:p>
            <a:pPr algn="just"/>
            <a:endParaRPr lang="es-ES" dirty="0"/>
          </a:p>
          <a:p>
            <a:pPr algn="just"/>
            <a:r>
              <a:rPr lang="es-ES" dirty="0"/>
              <a:t>Así, los pagos se realizarán según las cuotas pactadas, </a:t>
            </a:r>
            <a:r>
              <a:rPr lang="es-ES" b="1" dirty="0"/>
              <a:t>a las que se aplicarán los </a:t>
            </a:r>
            <a:r>
              <a:rPr lang="es-ES" b="1" dirty="0" smtClean="0"/>
              <a:t>intereses remuneratorios </a:t>
            </a:r>
            <a:r>
              <a:rPr lang="es-ES" dirty="0" smtClean="0"/>
              <a:t>correspondientes.</a:t>
            </a:r>
            <a:endParaRPr lang="es-ES" dirty="0"/>
          </a:p>
          <a:p>
            <a:pPr lvl="0"/>
            <a:endParaRPr lang="es-ES" sz="2800" b="1" dirty="0"/>
          </a:p>
          <a:p>
            <a:pPr marL="109728" lvl="0" indent="0">
              <a:buNone/>
            </a:pPr>
            <a:endParaRPr lang="es-ES" sz="2900" b="1" dirty="0"/>
          </a:p>
          <a:p>
            <a:pPr marL="109728" indent="0">
              <a:buNone/>
            </a:pPr>
            <a:endParaRPr lang="es-ES" dirty="0"/>
          </a:p>
        </p:txBody>
      </p:sp>
      <p:sp>
        <p:nvSpPr>
          <p:cNvPr id="5" name="4 Título"/>
          <p:cNvSpPr>
            <a:spLocks noGrp="1"/>
          </p:cNvSpPr>
          <p:nvPr>
            <p:ph type="title"/>
          </p:nvPr>
        </p:nvSpPr>
        <p:spPr/>
        <p:txBody>
          <a:bodyPr>
            <a:normAutofit/>
          </a:bodyPr>
          <a:lstStyle/>
          <a:p>
            <a:pPr algn="ctr"/>
            <a:r>
              <a:rPr lang="es-ES" sz="3600" dirty="0" smtClean="0">
                <a:solidFill>
                  <a:schemeClr val="tx1"/>
                </a:solidFill>
                <a:latin typeface="Britannic Bold" panose="020B0903060703020204" pitchFamily="34" charset="0"/>
              </a:rPr>
              <a:t>1.2. </a:t>
            </a:r>
            <a:r>
              <a:rPr lang="es-ES" sz="3600" dirty="0">
                <a:solidFill>
                  <a:schemeClr val="tx1"/>
                </a:solidFill>
                <a:latin typeface="Britannic Bold" panose="020B0903060703020204" pitchFamily="34" charset="0"/>
              </a:rPr>
              <a:t>TARJETAS REVOLVING</a:t>
            </a:r>
          </a:p>
        </p:txBody>
      </p:sp>
      <p:sp>
        <p:nvSpPr>
          <p:cNvPr id="4" name="3 CuadroTexto"/>
          <p:cNvSpPr txBox="1"/>
          <p:nvPr/>
        </p:nvSpPr>
        <p:spPr>
          <a:xfrm>
            <a:off x="3707904" y="6165304"/>
            <a:ext cx="5112568" cy="369332"/>
          </a:xfrm>
          <a:prstGeom prst="rect">
            <a:avLst/>
          </a:prstGeom>
          <a:noFill/>
        </p:spPr>
        <p:txBody>
          <a:bodyPr wrap="square" rtlCol="0">
            <a:spAutoFit/>
          </a:bodyPr>
          <a:lstStyle/>
          <a:p>
            <a:pPr algn="r"/>
            <a:r>
              <a:rPr lang="es-ES"/>
              <a:t>Mª Begoña Fernández Planelles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a:extLst>
              <a:ext uri="{FF2B5EF4-FFF2-40B4-BE49-F238E27FC236}">
                <a16:creationId xmlns="" xmlns:a16="http://schemas.microsoft.com/office/drawing/2014/main" id="{1B88A8C7-E360-E04D-AC94-F56BEDD93443}"/>
              </a:ext>
            </a:extLst>
          </p:cNvPr>
          <p:cNvSpPr>
            <a:spLocks noGrp="1"/>
          </p:cNvSpPr>
          <p:nvPr>
            <p:ph idx="1"/>
          </p:nvPr>
        </p:nvSpPr>
        <p:spPr>
          <a:xfrm>
            <a:off x="457200" y="476672"/>
            <a:ext cx="8229600" cy="6048672"/>
          </a:xfrm>
        </p:spPr>
        <p:txBody>
          <a:bodyPr>
            <a:normAutofit lnSpcReduction="10000"/>
          </a:bodyPr>
          <a:lstStyle/>
          <a:p>
            <a:pPr algn="just"/>
            <a:r>
              <a:rPr lang="es-ES" dirty="0"/>
              <a:t>Para devolver el saldo dispuesto del crédito revolving, existen dos vías</a:t>
            </a:r>
            <a:r>
              <a:rPr lang="es-ES" dirty="0" smtClean="0"/>
              <a:t>:</a:t>
            </a:r>
          </a:p>
          <a:p>
            <a:pPr algn="just"/>
            <a:endParaRPr lang="es-ES" dirty="0"/>
          </a:p>
          <a:p>
            <a:pPr lvl="1" algn="just"/>
            <a:r>
              <a:rPr lang="es-ES" b="1" dirty="0"/>
              <a:t>Pagar un porcentaje</a:t>
            </a:r>
            <a:r>
              <a:rPr lang="es-ES" dirty="0"/>
              <a:t>: los clientes que tienen establecida esta forma de pago tendrán que </a:t>
            </a:r>
            <a:r>
              <a:rPr lang="es-ES" b="1" dirty="0"/>
              <a:t>abonar un porcentaje fijo del saldo deudor cada mes</a:t>
            </a:r>
            <a:r>
              <a:rPr lang="es-ES" dirty="0"/>
              <a:t>. Suele aplicarse un porcentaje mínimo y máximo, que tienden a oscilar entre el 5% y el 25%. Si el porcentaje aplicado es del 5%, implica que el usuario tendrá que devolver cada mes el 5% de la deuda que tenga acumulada en ese momento</a:t>
            </a:r>
            <a:r>
              <a:rPr lang="es-ES" dirty="0" smtClean="0"/>
              <a:t>.</a:t>
            </a:r>
          </a:p>
          <a:p>
            <a:pPr algn="just"/>
            <a:endParaRPr lang="es-ES" dirty="0"/>
          </a:p>
          <a:p>
            <a:pPr lvl="1" algn="just"/>
            <a:r>
              <a:rPr lang="es-ES" b="1" dirty="0"/>
              <a:t>Pagar una cantidad fija</a:t>
            </a:r>
            <a:r>
              <a:rPr lang="es-ES" dirty="0"/>
              <a:t>: los clientes que tienen establecida esta forma de pago abonaran una cuota fija mensual, hasta que salden por completo su deuda. También se establece una horquilla de pagos mínimos y máximos.</a:t>
            </a:r>
          </a:p>
          <a:p>
            <a:endParaRPr lang="es-ES" dirty="0"/>
          </a:p>
        </p:txBody>
      </p:sp>
    </p:spTree>
    <p:extLst>
      <p:ext uri="{BB962C8B-B14F-4D97-AF65-F5344CB8AC3E}">
        <p14:creationId xmlns:p14="http://schemas.microsoft.com/office/powerpoint/2010/main" val="1074292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2">
            <a:extLst>
              <a:ext uri="{FF2B5EF4-FFF2-40B4-BE49-F238E27FC236}">
                <a16:creationId xmlns="" xmlns:a16="http://schemas.microsoft.com/office/drawing/2014/main" id="{7325A3AD-688E-8045-B2F0-82FDA90EFAF6}"/>
              </a:ext>
            </a:extLst>
          </p:cNvPr>
          <p:cNvSpPr>
            <a:spLocks noGrp="1"/>
          </p:cNvSpPr>
          <p:nvPr>
            <p:ph idx="1"/>
          </p:nvPr>
        </p:nvSpPr>
        <p:spPr>
          <a:xfrm>
            <a:off x="179512" y="260648"/>
            <a:ext cx="8686800" cy="6409010"/>
          </a:xfrm>
        </p:spPr>
        <p:txBody>
          <a:bodyPr>
            <a:normAutofit fontScale="92500" lnSpcReduction="20000"/>
          </a:bodyPr>
          <a:lstStyle/>
          <a:p>
            <a:pPr lvl="0" algn="just"/>
            <a:r>
              <a:rPr lang="es-ES" sz="2400" dirty="0"/>
              <a:t>Las tarjetas revolving también permiten</a:t>
            </a:r>
            <a:r>
              <a:rPr lang="es-ES" sz="2400" b="1" dirty="0"/>
              <a:t> devolver la totalidad del crédito a mes vencido</a:t>
            </a:r>
            <a:r>
              <a:rPr lang="es-ES" sz="2400" dirty="0"/>
              <a:t>, y en este caso funcionarían como una tarjeta de crédito al uso. La cuestión es que esta forma de pago no devenga intereses, por lo que las entidades emisoras no suelen promocionarla y </a:t>
            </a:r>
            <a:r>
              <a:rPr lang="es-ES" sz="2400" b="1" dirty="0"/>
              <a:t>buscan, de forma más o menos opaca, que el pago se aplace </a:t>
            </a:r>
            <a:r>
              <a:rPr lang="es-ES" sz="2400" dirty="0"/>
              <a:t>para poder cobrar intereses</a:t>
            </a:r>
            <a:r>
              <a:rPr lang="es-ES" sz="2400" dirty="0" smtClean="0"/>
              <a:t>.</a:t>
            </a:r>
          </a:p>
          <a:p>
            <a:pPr algn="just"/>
            <a:endParaRPr lang="es-ES" dirty="0"/>
          </a:p>
          <a:p>
            <a:pPr algn="just"/>
            <a:r>
              <a:rPr lang="es-ES" dirty="0"/>
              <a:t>El límite de crédito y la forma de devolución se estipulan en el </a:t>
            </a:r>
            <a:r>
              <a:rPr lang="es-ES" dirty="0">
                <a:hlinkClick r:id="rId2"/>
              </a:rPr>
              <a:t>contrato</a:t>
            </a:r>
            <a:r>
              <a:rPr lang="es-ES" dirty="0"/>
              <a:t> de la tarjeta. De estos dos aspectos van a depender los intereses a aplicar, que pueden ser reducidos (e incluso inexistentes) cuando se opte por realizar pagos totales, o </a:t>
            </a:r>
            <a:r>
              <a:rPr lang="es-ES" b="1" dirty="0"/>
              <a:t>muy elevados si se opta por pagos aplazados</a:t>
            </a:r>
            <a:r>
              <a:rPr lang="es-ES" dirty="0" smtClean="0"/>
              <a:t>.</a:t>
            </a:r>
          </a:p>
          <a:p>
            <a:pPr algn="just"/>
            <a:endParaRPr lang="es-ES" dirty="0"/>
          </a:p>
          <a:p>
            <a:pPr algn="just"/>
            <a:r>
              <a:rPr lang="es-ES" dirty="0"/>
              <a:t>Conforme el cliente va haciendo compras con la tarjeta revolving, y disponiendo del crédito pactado, </a:t>
            </a:r>
            <a:r>
              <a:rPr lang="es-ES" b="1" dirty="0"/>
              <a:t>tendrá acceso a menos dinero, ya que el saldo no dispuesto del crédito se irá reduciendo</a:t>
            </a:r>
            <a:r>
              <a:rPr lang="es-ES" dirty="0"/>
              <a:t>.</a:t>
            </a:r>
          </a:p>
          <a:p>
            <a:pPr lvl="0"/>
            <a:endParaRPr lang="es-ES" dirty="0"/>
          </a:p>
        </p:txBody>
      </p:sp>
    </p:spTree>
    <p:extLst>
      <p:ext uri="{BB962C8B-B14F-4D97-AF65-F5344CB8AC3E}">
        <p14:creationId xmlns:p14="http://schemas.microsoft.com/office/powerpoint/2010/main" val="64778121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Personalizado 1">
      <a:dk1>
        <a:sysClr val="windowText" lastClr="000000"/>
      </a:dk1>
      <a:lt1>
        <a:sysClr val="window" lastClr="FFFFFF"/>
      </a:lt1>
      <a:dk2>
        <a:srgbClr val="464646"/>
      </a:dk2>
      <a:lt2>
        <a:srgbClr val="DEF5FA"/>
      </a:lt2>
      <a:accent1>
        <a:srgbClr val="2DA2BF"/>
      </a:accent1>
      <a:accent2>
        <a:srgbClr val="A6DCEA"/>
      </a:accent2>
      <a:accent3>
        <a:srgbClr val="EB641B"/>
      </a:accent3>
      <a:accent4>
        <a:srgbClr val="21798F"/>
      </a:accent4>
      <a:accent5>
        <a:srgbClr val="DADADA"/>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1300</TotalTime>
  <Words>1533</Words>
  <Application>Microsoft Office PowerPoint</Application>
  <PresentationFormat>Presentación en pantalla (4:3)</PresentationFormat>
  <Paragraphs>184</Paragraphs>
  <Slides>25</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25</vt:i4>
      </vt:variant>
    </vt:vector>
  </HeadingPairs>
  <TitlesOfParts>
    <vt:vector size="33" baseType="lpstr">
      <vt:lpstr>Britannic Bold</vt:lpstr>
      <vt:lpstr>Calibri</vt:lpstr>
      <vt:lpstr>Lucida Sans Unicode</vt:lpstr>
      <vt:lpstr>Verdana</vt:lpstr>
      <vt:lpstr>Wingdings</vt:lpstr>
      <vt:lpstr>Wingdings 2</vt:lpstr>
      <vt:lpstr>Wingdings 3</vt:lpstr>
      <vt:lpstr>Concurrencia</vt:lpstr>
      <vt:lpstr>ESTUDIO DE PRODUCTOS FINANCIEROS CONSIDERADOS TÓXICOS 1 de Junio de 2023 Madrid</vt:lpstr>
      <vt:lpstr>ÍNDICE </vt:lpstr>
      <vt:lpstr>1. TARJETAS REVOLVING 1.1. TIPOS DE TARJETAS BANCARIAS</vt:lpstr>
      <vt:lpstr>Presentación de PowerPoint</vt:lpstr>
      <vt:lpstr>Presentación de PowerPoint</vt:lpstr>
      <vt:lpstr>Presentación de PowerPoint</vt:lpstr>
      <vt:lpstr>1.2. TARJETAS REVOLVING</vt:lpstr>
      <vt:lpstr>Presentación de PowerPoint</vt:lpstr>
      <vt:lpstr>Presentación de PowerPoint</vt:lpstr>
      <vt:lpstr>2. MICROCRÉDITOS O PRÉSTAMOS AL CONSUMO Y CRÉDITOS RÁPIDOS</vt:lpstr>
      <vt:lpstr>MINICRÉDITOS</vt:lpstr>
      <vt:lpstr>2.2. CRÉDITOS RÁPIDOS </vt:lpstr>
      <vt:lpstr>3. MECANISMOS DE PROTECCIÓN</vt:lpstr>
      <vt:lpstr>Presentación de PowerPoint</vt:lpstr>
      <vt:lpstr>3.2. VÍA JURISDICCIONAL</vt:lpstr>
      <vt:lpstr>Presentación de PowerPoint</vt:lpstr>
      <vt:lpstr>Presentación de PowerPoint</vt:lpstr>
      <vt:lpstr>Presentación de PowerPoint</vt:lpstr>
      <vt:lpstr>Evolución jurisprudencial </vt:lpstr>
      <vt:lpstr>Presentación de PowerPoint</vt:lpstr>
      <vt:lpstr>Sentencias recientes</vt:lpstr>
      <vt:lpstr>4. TARJETAS REVOLVING - MICROCRÉDITOS Y ENDEUDAMIENTO Recomendaciones para evitar incurrir en sobreendeudamiento</vt:lpstr>
      <vt:lpstr>Presentación de PowerPoint</vt:lpstr>
      <vt:lpstr>Presentación de PowerPoint</vt:lpstr>
      <vt:lpstr>MUCHAS GRACIAS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 PRACTICUM SECCIÓN CONSUNO  9 DE DICIEMBRE DE 2019</dc:title>
  <dc:creator>María Begoña Fernández Planelles</dc:creator>
  <cp:lastModifiedBy>Usuario</cp:lastModifiedBy>
  <cp:revision>118</cp:revision>
  <cp:lastPrinted>2020-02-18T10:24:43Z</cp:lastPrinted>
  <dcterms:created xsi:type="dcterms:W3CDTF">2019-12-05T09:05:47Z</dcterms:created>
  <dcterms:modified xsi:type="dcterms:W3CDTF">2023-05-29T09:51:24Z</dcterms:modified>
</cp:coreProperties>
</file>