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93" r:id="rId2"/>
    <p:sldId id="339" r:id="rId3"/>
    <p:sldId id="378" r:id="rId4"/>
    <p:sldId id="381" r:id="rId5"/>
    <p:sldId id="382" r:id="rId6"/>
    <p:sldId id="383" r:id="rId7"/>
    <p:sldId id="384" r:id="rId8"/>
    <p:sldId id="385" r:id="rId9"/>
    <p:sldId id="386" r:id="rId10"/>
    <p:sldId id="389" r:id="rId11"/>
    <p:sldId id="390" r:id="rId12"/>
    <p:sldId id="379" r:id="rId13"/>
    <p:sldId id="387" r:id="rId14"/>
    <p:sldId id="388" r:id="rId15"/>
    <p:sldId id="391" r:id="rId16"/>
    <p:sldId id="392" r:id="rId17"/>
    <p:sldId id="393" r:id="rId18"/>
    <p:sldId id="394" r:id="rId19"/>
    <p:sldId id="395" r:id="rId20"/>
    <p:sldId id="396" r:id="rId21"/>
    <p:sldId id="380" r:id="rId22"/>
    <p:sldId id="345" r:id="rId23"/>
    <p:sldId id="346" r:id="rId24"/>
    <p:sldId id="347" r:id="rId25"/>
    <p:sldId id="348" r:id="rId26"/>
    <p:sldId id="290" r:id="rId27"/>
    <p:sldId id="373" r:id="rId28"/>
    <p:sldId id="292" r:id="rId29"/>
    <p:sldId id="374" r:id="rId30"/>
    <p:sldId id="375" r:id="rId31"/>
    <p:sldId id="376" r:id="rId32"/>
    <p:sldId id="377" r:id="rId33"/>
  </p:sldIdLst>
  <p:sldSz cx="12192000" cy="6858000"/>
  <p:notesSz cx="6881813" cy="100155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74" autoAdjust="0"/>
    <p:restoredTop sz="92764" autoAdjust="0"/>
  </p:normalViewPr>
  <p:slideViewPr>
    <p:cSldViewPr snapToGrid="0">
      <p:cViewPr varScale="1">
        <p:scale>
          <a:sx n="63" d="100"/>
          <a:sy n="63" d="100"/>
        </p:scale>
        <p:origin x="63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7" name="PlaceHolder 1"/>
          <p:cNvSpPr>
            <a:spLocks noGrp="1" noRot="1" noChangeAspect="1"/>
          </p:cNvSpPr>
          <p:nvPr>
            <p:ph type="sldImg"/>
          </p:nvPr>
        </p:nvSpPr>
        <p:spPr>
          <a:xfrm>
            <a:off x="217488" y="812800"/>
            <a:ext cx="7124700" cy="4008438"/>
          </a:xfrm>
          <a:prstGeom prst="rect">
            <a:avLst/>
          </a:prstGeom>
        </p:spPr>
        <p:txBody>
          <a:bodyPr lIns="0" tIns="0" rIns="0" bIns="0" anchor="ctr">
            <a:noAutofit/>
          </a:bodyPr>
          <a:lstStyle/>
          <a:p>
            <a:pPr algn="ctr"/>
            <a:r>
              <a:rPr lang="es-ES" sz="4400" b="0" strike="noStrike" spc="-1">
                <a:latin typeface="Arial"/>
              </a:rPr>
              <a:t>Pulse para desplazar la diapositiva</a:t>
            </a:r>
          </a:p>
        </p:txBody>
      </p:sp>
      <p:sp>
        <p:nvSpPr>
          <p:cNvPr id="118" name="PlaceHolder 2"/>
          <p:cNvSpPr>
            <a:spLocks noGrp="1"/>
          </p:cNvSpPr>
          <p:nvPr>
            <p:ph type="body"/>
          </p:nvPr>
        </p:nvSpPr>
        <p:spPr>
          <a:xfrm>
            <a:off x="756000" y="5078521"/>
            <a:ext cx="6047640" cy="4811040"/>
          </a:xfrm>
          <a:prstGeom prst="rect">
            <a:avLst/>
          </a:prstGeom>
        </p:spPr>
        <p:txBody>
          <a:bodyPr lIns="0" tIns="0" rIns="0" bIns="0">
            <a:noAutofit/>
          </a:bodyPr>
          <a:lstStyle/>
          <a:p>
            <a:r>
              <a:rPr lang="es-ES" sz="2000" b="0" strike="noStrike" spc="-1">
                <a:latin typeface="Arial"/>
              </a:rPr>
              <a:t>Pulse para editar el formato de las notas</a:t>
            </a:r>
          </a:p>
        </p:txBody>
      </p:sp>
      <p:sp>
        <p:nvSpPr>
          <p:cNvPr id="119" name="PlaceHolder 3"/>
          <p:cNvSpPr>
            <a:spLocks noGrp="1"/>
          </p:cNvSpPr>
          <p:nvPr>
            <p:ph type="hdr"/>
          </p:nvPr>
        </p:nvSpPr>
        <p:spPr>
          <a:xfrm>
            <a:off x="0" y="0"/>
            <a:ext cx="3280680" cy="534240"/>
          </a:xfrm>
          <a:prstGeom prst="rect">
            <a:avLst/>
          </a:prstGeom>
        </p:spPr>
        <p:txBody>
          <a:bodyPr lIns="0" tIns="0" rIns="0" bIns="0">
            <a:noAutofit/>
          </a:bodyPr>
          <a:lstStyle/>
          <a:p>
            <a:r>
              <a:rPr lang="es-ES" sz="1400" b="0" strike="noStrike" spc="-1">
                <a:latin typeface="Times New Roman"/>
              </a:rPr>
              <a:t>&lt;cabecera&gt;</a:t>
            </a:r>
          </a:p>
        </p:txBody>
      </p:sp>
      <p:sp>
        <p:nvSpPr>
          <p:cNvPr id="120"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s-ES" sz="1400" b="0" strike="noStrike" spc="-1">
                <a:latin typeface="Times New Roman"/>
              </a:rPr>
              <a:t>&lt;fecha/hora&gt;</a:t>
            </a:r>
          </a:p>
        </p:txBody>
      </p:sp>
      <p:sp>
        <p:nvSpPr>
          <p:cNvPr id="121"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s-ES" sz="1400" b="0" strike="noStrike" spc="-1">
                <a:latin typeface="Times New Roman"/>
              </a:rPr>
              <a:t>&lt;pie de página&gt;</a:t>
            </a:r>
          </a:p>
        </p:txBody>
      </p:sp>
      <p:sp>
        <p:nvSpPr>
          <p:cNvPr id="122"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CACBC5FB-2582-40AE-97E3-F24DE94E4277}" type="slidenum">
              <a:rPr lang="es-ES" sz="1400" b="0" strike="noStrike" spc="-1">
                <a:latin typeface="Times New Roman"/>
              </a:rPr>
              <a:t>‹Nº›</a:t>
            </a:fld>
            <a:endParaRPr lang="es-ES" sz="1400" b="0" strike="noStrike" spc="-1">
              <a:latin typeface="Times New Roman"/>
            </a:endParaRPr>
          </a:p>
        </p:txBody>
      </p:sp>
    </p:spTree>
    <p:extLst>
      <p:ext uri="{BB962C8B-B14F-4D97-AF65-F5344CB8AC3E}">
        <p14:creationId xmlns:p14="http://schemas.microsoft.com/office/powerpoint/2010/main" val="3643364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p:nvPr>
        </p:nvSpPr>
        <p:spPr/>
        <p:txBody>
          <a:bodyPr/>
          <a:lstStyle/>
          <a:p>
            <a:pPr algn="r"/>
            <a:fld id="{CACBC5FB-2582-40AE-97E3-F24DE94E4277}" type="slidenum">
              <a:rPr lang="es-ES" sz="1400" spc="-1">
                <a:latin typeface="Times New Roman"/>
              </a:rPr>
              <a:t>1</a:t>
            </a:fld>
            <a:endParaRPr lang="es-ES" sz="1400" spc="-1">
              <a:latin typeface="Times New Roman"/>
            </a:endParaRPr>
          </a:p>
        </p:txBody>
      </p:sp>
    </p:spTree>
    <p:extLst>
      <p:ext uri="{BB962C8B-B14F-4D97-AF65-F5344CB8AC3E}">
        <p14:creationId xmlns:p14="http://schemas.microsoft.com/office/powerpoint/2010/main" val="961855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10</a:t>
            </a:fld>
            <a:endParaRPr lang="es-ES" sz="1400" spc="-1">
              <a:latin typeface="Arial"/>
            </a:endParaRPr>
          </a:p>
        </p:txBody>
      </p:sp>
    </p:spTree>
    <p:extLst>
      <p:ext uri="{BB962C8B-B14F-4D97-AF65-F5344CB8AC3E}">
        <p14:creationId xmlns:p14="http://schemas.microsoft.com/office/powerpoint/2010/main" val="3785779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11</a:t>
            </a:fld>
            <a:endParaRPr lang="es-ES" sz="1400" spc="-1">
              <a:latin typeface="Arial"/>
            </a:endParaRPr>
          </a:p>
        </p:txBody>
      </p:sp>
    </p:spTree>
    <p:extLst>
      <p:ext uri="{BB962C8B-B14F-4D97-AF65-F5344CB8AC3E}">
        <p14:creationId xmlns:p14="http://schemas.microsoft.com/office/powerpoint/2010/main" val="2951341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12</a:t>
            </a:fld>
            <a:endParaRPr lang="es-ES" sz="1400" spc="-1">
              <a:latin typeface="Arial"/>
            </a:endParaRPr>
          </a:p>
        </p:txBody>
      </p:sp>
    </p:spTree>
    <p:extLst>
      <p:ext uri="{BB962C8B-B14F-4D97-AF65-F5344CB8AC3E}">
        <p14:creationId xmlns:p14="http://schemas.microsoft.com/office/powerpoint/2010/main" val="3680639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13</a:t>
            </a:fld>
            <a:endParaRPr lang="es-ES" sz="1400" spc="-1">
              <a:latin typeface="Arial"/>
            </a:endParaRPr>
          </a:p>
        </p:txBody>
      </p:sp>
    </p:spTree>
    <p:extLst>
      <p:ext uri="{BB962C8B-B14F-4D97-AF65-F5344CB8AC3E}">
        <p14:creationId xmlns:p14="http://schemas.microsoft.com/office/powerpoint/2010/main" val="849680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14</a:t>
            </a:fld>
            <a:endParaRPr lang="es-ES" sz="1400" spc="-1">
              <a:latin typeface="Arial"/>
            </a:endParaRPr>
          </a:p>
        </p:txBody>
      </p:sp>
    </p:spTree>
    <p:extLst>
      <p:ext uri="{BB962C8B-B14F-4D97-AF65-F5344CB8AC3E}">
        <p14:creationId xmlns:p14="http://schemas.microsoft.com/office/powerpoint/2010/main" val="2314664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15</a:t>
            </a:fld>
            <a:endParaRPr lang="es-ES" sz="1400" spc="-1">
              <a:latin typeface="Arial"/>
            </a:endParaRPr>
          </a:p>
        </p:txBody>
      </p:sp>
    </p:spTree>
    <p:extLst>
      <p:ext uri="{BB962C8B-B14F-4D97-AF65-F5344CB8AC3E}">
        <p14:creationId xmlns:p14="http://schemas.microsoft.com/office/powerpoint/2010/main" val="1586231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16</a:t>
            </a:fld>
            <a:endParaRPr lang="es-ES" sz="1400" spc="-1">
              <a:latin typeface="Arial"/>
            </a:endParaRPr>
          </a:p>
        </p:txBody>
      </p:sp>
    </p:spTree>
    <p:extLst>
      <p:ext uri="{BB962C8B-B14F-4D97-AF65-F5344CB8AC3E}">
        <p14:creationId xmlns:p14="http://schemas.microsoft.com/office/powerpoint/2010/main" val="3315639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17</a:t>
            </a:fld>
            <a:endParaRPr lang="es-ES" sz="1400" spc="-1">
              <a:latin typeface="Arial"/>
            </a:endParaRPr>
          </a:p>
        </p:txBody>
      </p:sp>
    </p:spTree>
    <p:extLst>
      <p:ext uri="{BB962C8B-B14F-4D97-AF65-F5344CB8AC3E}">
        <p14:creationId xmlns:p14="http://schemas.microsoft.com/office/powerpoint/2010/main" val="8596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18</a:t>
            </a:fld>
            <a:endParaRPr lang="es-ES" sz="1400" spc="-1">
              <a:latin typeface="Arial"/>
            </a:endParaRPr>
          </a:p>
        </p:txBody>
      </p:sp>
    </p:spTree>
    <p:extLst>
      <p:ext uri="{BB962C8B-B14F-4D97-AF65-F5344CB8AC3E}">
        <p14:creationId xmlns:p14="http://schemas.microsoft.com/office/powerpoint/2010/main" val="2252475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19</a:t>
            </a:fld>
            <a:endParaRPr lang="es-ES" sz="1400" spc="-1">
              <a:latin typeface="Arial"/>
            </a:endParaRPr>
          </a:p>
        </p:txBody>
      </p:sp>
    </p:spTree>
    <p:extLst>
      <p:ext uri="{BB962C8B-B14F-4D97-AF65-F5344CB8AC3E}">
        <p14:creationId xmlns:p14="http://schemas.microsoft.com/office/powerpoint/2010/main" val="882415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2</a:t>
            </a:fld>
            <a:endParaRPr lang="es-ES" sz="1400" spc="-1">
              <a:latin typeface="Arial"/>
            </a:endParaRPr>
          </a:p>
        </p:txBody>
      </p:sp>
    </p:spTree>
    <p:extLst>
      <p:ext uri="{BB962C8B-B14F-4D97-AF65-F5344CB8AC3E}">
        <p14:creationId xmlns:p14="http://schemas.microsoft.com/office/powerpoint/2010/main" val="38080713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20</a:t>
            </a:fld>
            <a:endParaRPr lang="es-ES" sz="1400" spc="-1">
              <a:latin typeface="Arial"/>
            </a:endParaRPr>
          </a:p>
        </p:txBody>
      </p:sp>
    </p:spTree>
    <p:extLst>
      <p:ext uri="{BB962C8B-B14F-4D97-AF65-F5344CB8AC3E}">
        <p14:creationId xmlns:p14="http://schemas.microsoft.com/office/powerpoint/2010/main" val="2305989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21</a:t>
            </a:fld>
            <a:endParaRPr lang="es-ES" sz="1400" spc="-1">
              <a:latin typeface="Arial"/>
            </a:endParaRPr>
          </a:p>
        </p:txBody>
      </p:sp>
    </p:spTree>
    <p:extLst>
      <p:ext uri="{BB962C8B-B14F-4D97-AF65-F5344CB8AC3E}">
        <p14:creationId xmlns:p14="http://schemas.microsoft.com/office/powerpoint/2010/main" val="232245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17488" y="812800"/>
            <a:ext cx="7124700" cy="4008438"/>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BCB7A63-D54C-4736-A62F-230ED80F1FCB}" type="slidenum">
              <a:rPr lang="es-ES" smtClean="0"/>
              <a:t>23</a:t>
            </a:fld>
            <a:endParaRPr lang="es-ES" dirty="0"/>
          </a:p>
        </p:txBody>
      </p:sp>
    </p:spTree>
    <p:extLst>
      <p:ext uri="{BB962C8B-B14F-4D97-AF65-F5344CB8AC3E}">
        <p14:creationId xmlns:p14="http://schemas.microsoft.com/office/powerpoint/2010/main" val="1337825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17488" y="812800"/>
            <a:ext cx="7124700" cy="4008438"/>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BCB7A63-D54C-4736-A62F-230ED80F1FCB}" type="slidenum">
              <a:rPr lang="es-ES" smtClean="0"/>
              <a:t>25</a:t>
            </a:fld>
            <a:endParaRPr lang="es-ES" dirty="0"/>
          </a:p>
        </p:txBody>
      </p:sp>
    </p:spTree>
    <p:extLst>
      <p:ext uri="{BB962C8B-B14F-4D97-AF65-F5344CB8AC3E}">
        <p14:creationId xmlns:p14="http://schemas.microsoft.com/office/powerpoint/2010/main" val="2987805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3</a:t>
            </a:fld>
            <a:endParaRPr lang="es-ES" sz="1400" spc="-1">
              <a:latin typeface="Arial"/>
            </a:endParaRPr>
          </a:p>
        </p:txBody>
      </p:sp>
    </p:spTree>
    <p:extLst>
      <p:ext uri="{BB962C8B-B14F-4D97-AF65-F5344CB8AC3E}">
        <p14:creationId xmlns:p14="http://schemas.microsoft.com/office/powerpoint/2010/main" val="496709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4</a:t>
            </a:fld>
            <a:endParaRPr lang="es-ES" sz="1400" spc="-1">
              <a:latin typeface="Arial"/>
            </a:endParaRPr>
          </a:p>
        </p:txBody>
      </p:sp>
    </p:spTree>
    <p:extLst>
      <p:ext uri="{BB962C8B-B14F-4D97-AF65-F5344CB8AC3E}">
        <p14:creationId xmlns:p14="http://schemas.microsoft.com/office/powerpoint/2010/main" val="357187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5</a:t>
            </a:fld>
            <a:endParaRPr lang="es-ES" sz="1400" spc="-1">
              <a:latin typeface="Arial"/>
            </a:endParaRPr>
          </a:p>
        </p:txBody>
      </p:sp>
    </p:spTree>
    <p:extLst>
      <p:ext uri="{BB962C8B-B14F-4D97-AF65-F5344CB8AC3E}">
        <p14:creationId xmlns:p14="http://schemas.microsoft.com/office/powerpoint/2010/main" val="336424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6</a:t>
            </a:fld>
            <a:endParaRPr lang="es-ES" sz="1400" spc="-1">
              <a:latin typeface="Arial"/>
            </a:endParaRPr>
          </a:p>
        </p:txBody>
      </p:sp>
    </p:spTree>
    <p:extLst>
      <p:ext uri="{BB962C8B-B14F-4D97-AF65-F5344CB8AC3E}">
        <p14:creationId xmlns:p14="http://schemas.microsoft.com/office/powerpoint/2010/main" val="3193550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7</a:t>
            </a:fld>
            <a:endParaRPr lang="es-ES" sz="1400" spc="-1">
              <a:latin typeface="Arial"/>
            </a:endParaRPr>
          </a:p>
        </p:txBody>
      </p:sp>
    </p:spTree>
    <p:extLst>
      <p:ext uri="{BB962C8B-B14F-4D97-AF65-F5344CB8AC3E}">
        <p14:creationId xmlns:p14="http://schemas.microsoft.com/office/powerpoint/2010/main" val="2230460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8</a:t>
            </a:fld>
            <a:endParaRPr lang="es-ES" sz="1400" spc="-1">
              <a:latin typeface="Arial"/>
            </a:endParaRPr>
          </a:p>
        </p:txBody>
      </p:sp>
    </p:spTree>
    <p:extLst>
      <p:ext uri="{BB962C8B-B14F-4D97-AF65-F5344CB8AC3E}">
        <p14:creationId xmlns:p14="http://schemas.microsoft.com/office/powerpoint/2010/main" val="400318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217488" y="812800"/>
            <a:ext cx="7123112" cy="4006850"/>
          </a:xfrm>
          <a:prstGeom prst="rect">
            <a:avLst/>
          </a:prstGeom>
        </p:spPr>
      </p:sp>
      <p:sp>
        <p:nvSpPr>
          <p:cNvPr id="250" name="PlaceHolder 2"/>
          <p:cNvSpPr>
            <a:spLocks noGrp="1"/>
          </p:cNvSpPr>
          <p:nvPr>
            <p:ph type="body"/>
          </p:nvPr>
        </p:nvSpPr>
        <p:spPr>
          <a:xfrm>
            <a:off x="756000" y="5078521"/>
            <a:ext cx="6046560" cy="4809960"/>
          </a:xfrm>
          <a:prstGeom prst="rect">
            <a:avLst/>
          </a:prstGeom>
        </p:spPr>
        <p:txBody>
          <a:bodyPr lIns="0" tIns="0" rIns="0" bIns="0">
            <a:normAutofit/>
          </a:bodyPr>
          <a:lstStyle/>
          <a:p>
            <a:endParaRPr lang="es-ES" sz="2000" spc="-1" dirty="0">
              <a:latin typeface="Arial"/>
            </a:endParaRPr>
          </a:p>
        </p:txBody>
      </p:sp>
      <p:sp>
        <p:nvSpPr>
          <p:cNvPr id="251" name="CustomShape 3"/>
          <p:cNvSpPr/>
          <p:nvPr/>
        </p:nvSpPr>
        <p:spPr>
          <a:xfrm>
            <a:off x="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nSpc>
                <a:spcPct val="100000"/>
              </a:lnSpc>
            </a:pPr>
            <a:r>
              <a:rPr lang="es-ES" sz="1400" spc="-1">
                <a:solidFill>
                  <a:srgbClr val="000000"/>
                </a:solidFill>
                <a:latin typeface="Times New Roman"/>
              </a:rPr>
              <a:t>3</a:t>
            </a:r>
            <a:endParaRPr lang="es-ES" sz="1400" spc="-1">
              <a:latin typeface="Arial"/>
            </a:endParaRPr>
          </a:p>
        </p:txBody>
      </p:sp>
      <p:sp>
        <p:nvSpPr>
          <p:cNvPr id="252" name="CustomShape 4"/>
          <p:cNvSpPr/>
          <p:nvPr/>
        </p:nvSpPr>
        <p:spPr>
          <a:xfrm>
            <a:off x="4278960" y="10157400"/>
            <a:ext cx="3279600" cy="53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Autofit/>
          </a:bodyPr>
          <a:lstStyle/>
          <a:p>
            <a:pPr algn="r">
              <a:lnSpc>
                <a:spcPct val="100000"/>
              </a:lnSpc>
            </a:pPr>
            <a:fld id="{C615A7B3-F95D-4B00-8696-79E9B10CFDDC}" type="slidenum">
              <a:rPr lang="es-ES" sz="1400" spc="-1">
                <a:solidFill>
                  <a:srgbClr val="000000"/>
                </a:solidFill>
                <a:latin typeface="Times New Roman"/>
              </a:rPr>
              <a:t>9</a:t>
            </a:fld>
            <a:endParaRPr lang="es-ES" sz="1400" spc="-1">
              <a:latin typeface="Arial"/>
            </a:endParaRPr>
          </a:p>
        </p:txBody>
      </p:sp>
    </p:spTree>
    <p:extLst>
      <p:ext uri="{BB962C8B-B14F-4D97-AF65-F5344CB8AC3E}">
        <p14:creationId xmlns:p14="http://schemas.microsoft.com/office/powerpoint/2010/main" val="2017983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s-ES" sz="3200" b="0" strike="noStrike" spc="-1">
              <a:latin typeface="Arial"/>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ES" sz="3200" b="0" strike="noStrike" spc="-1">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ES" sz="3200" b="0" strike="noStrike" spc="-1">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ES" sz="3200" b="0" strike="noStrike" spc="-1">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s-ES" sz="3200" b="0" strike="noStrike" spc="-1">
              <a:latin typeface="Arial"/>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s-ES" sz="3200" b="0" strike="noStrike" spc="-1">
              <a:latin typeface="Arial"/>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s-ES" sz="3200" b="0" strike="noStrike" spc="-1">
              <a:latin typeface="Arial"/>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s-ES" sz="3200" b="0" strike="noStrike" spc="-1">
              <a:latin typeface="Arial"/>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s-ES" sz="3200" b="0" strike="noStrike" spc="-1">
              <a:latin typeface="Arial"/>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26492AFE-A259-4166-8DFF-9978E1307D51}" type="datetime1">
              <a:rPr lang="es-ES" smtClean="0"/>
              <a:t>10/05/2023</a:t>
            </a:fld>
            <a:endParaRPr lang="es-ES" dirty="0"/>
          </a:p>
        </p:txBody>
      </p:sp>
      <p:sp>
        <p:nvSpPr>
          <p:cNvPr id="6" name="Footer Placeholder 5"/>
          <p:cNvSpPr>
            <a:spLocks noGrp="1"/>
          </p:cNvSpPr>
          <p:nvPr>
            <p:ph type="ftr" sz="quarter" idx="11"/>
          </p:nvPr>
        </p:nvSpPr>
        <p:spPr/>
        <p:txBody>
          <a:bodyPr/>
          <a:lstStyle/>
          <a:p>
            <a:endParaRPr lang="es-E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66E5FD3-2E14-42F5-BB8A-B45C6502FD78}" type="slidenum">
              <a:rPr lang="es-ES" smtClean="0"/>
              <a:t>‹Nº›</a:t>
            </a:fld>
            <a:endParaRPr lang="es-ES" dirty="0"/>
          </a:p>
        </p:txBody>
      </p:sp>
    </p:spTree>
    <p:extLst>
      <p:ext uri="{BB962C8B-B14F-4D97-AF65-F5344CB8AC3E}">
        <p14:creationId xmlns:p14="http://schemas.microsoft.com/office/powerpoint/2010/main" val="1879011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2C5B573-6D00-4C45-8EA9-FC8732DE20D0}" type="datetime1">
              <a:rPr lang="es-ES" smtClean="0"/>
              <a:t>10/05/2023</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66E5FD3-2E14-42F5-BB8A-B45C6502FD78}" type="slidenum">
              <a:rPr lang="es-ES" smtClean="0"/>
              <a:t>‹Nº›</a:t>
            </a:fld>
            <a:endParaRPr lang="es-ES" dirty="0"/>
          </a:p>
        </p:txBody>
      </p:sp>
    </p:spTree>
    <p:extLst>
      <p:ext uri="{BB962C8B-B14F-4D97-AF65-F5344CB8AC3E}">
        <p14:creationId xmlns:p14="http://schemas.microsoft.com/office/powerpoint/2010/main" val="3189831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EC5072F3-F8E4-4B0F-9EF2-2F1DF9327439}" type="datetime1">
              <a:rPr lang="es-ES" smtClean="0"/>
              <a:t>10/05/2023</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66E5FD3-2E14-42F5-BB8A-B45C6502FD78}" type="slidenum">
              <a:rPr lang="es-ES" smtClean="0"/>
              <a:t>‹Nº›</a:t>
            </a:fld>
            <a:endParaRPr lang="es-ES" dirty="0"/>
          </a:p>
        </p:txBody>
      </p:sp>
    </p:spTree>
    <p:extLst>
      <p:ext uri="{BB962C8B-B14F-4D97-AF65-F5344CB8AC3E}">
        <p14:creationId xmlns:p14="http://schemas.microsoft.com/office/powerpoint/2010/main" val="3807521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77BCA75D-359D-43F7-86AE-AC8A497D1604}" type="datetime1">
              <a:rPr lang="es-ES" smtClean="0"/>
              <a:t>10/05/2023</a:t>
            </a:fld>
            <a:endParaRPr lang="es-ES" dirty="0"/>
          </a:p>
        </p:txBody>
      </p:sp>
      <p:sp>
        <p:nvSpPr>
          <p:cNvPr id="6" name="Footer Placeholder 5"/>
          <p:cNvSpPr>
            <a:spLocks noGrp="1"/>
          </p:cNvSpPr>
          <p:nvPr>
            <p:ph type="ftr" sz="quarter" idx="11"/>
          </p:nvPr>
        </p:nvSpPr>
        <p:spPr/>
        <p:txBody>
          <a:bodyPr/>
          <a:lstStyle/>
          <a:p>
            <a:endParaRPr lang="es-E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66E5FD3-2E14-42F5-BB8A-B45C6502FD78}" type="slidenum">
              <a:rPr lang="es-ES" smtClean="0"/>
              <a:t>‹Nº›</a:t>
            </a:fld>
            <a:endParaRPr lang="es-ES" dirty="0"/>
          </a:p>
        </p:txBody>
      </p:sp>
    </p:spTree>
    <p:extLst>
      <p:ext uri="{BB962C8B-B14F-4D97-AF65-F5344CB8AC3E}">
        <p14:creationId xmlns:p14="http://schemas.microsoft.com/office/powerpoint/2010/main" val="29129997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ES" sz="3200" b="0" strike="noStrike" spc="-1">
              <a:latin typeface="Arial"/>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ES" sz="3200" b="0" strike="noStrike" spc="-1">
              <a:latin typeface="Arial"/>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ES" sz="3200" b="0" strike="noStrike" spc="-1">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ES" sz="3200" b="0" strike="noStrike" spc="-1">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ES" sz="3200" b="0" strike="noStrike" spc="-1">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ES" sz="4400" b="0" strike="noStrike" spc="-1">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ES" sz="3200" b="0" strike="noStrike" spc="-1">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ES" sz="3200" b="0" strike="noStrike" spc="-1">
              <a:latin typeface="Arial"/>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s-ES" sz="3200" b="0" strike="noStrike" spc="-1">
              <a:latin typeface="Aria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8"/>
          <a:stretch>
            <a:fillRect/>
          </a:stretch>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s-ES" sz="4400" b="0" strike="noStrike" spc="-1">
                <a:latin typeface="Arial"/>
              </a:rPr>
              <a:t>Pulse para editar el formato del texto de título</a:t>
            </a:r>
          </a:p>
        </p:txBody>
      </p:sp>
      <p:sp>
        <p:nvSpPr>
          <p:cNvPr id="3"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s-ES" sz="3200" b="0" strike="noStrike" spc="-1">
                <a:latin typeface="Arial"/>
              </a:rPr>
              <a:t>Pulse para editar el formato de texto del esquema</a:t>
            </a:r>
          </a:p>
          <a:p>
            <a:pPr marL="864000" lvl="1" indent="-324000">
              <a:spcBef>
                <a:spcPts val="1134"/>
              </a:spcBef>
              <a:buClr>
                <a:srgbClr val="000000"/>
              </a:buClr>
              <a:buSzPct val="75000"/>
              <a:buFont typeface="Symbol" charset="2"/>
              <a:buChar char=""/>
            </a:pPr>
            <a:r>
              <a:rPr lang="es-ES" sz="2800" b="0" strike="noStrike" spc="-1">
                <a:latin typeface="Arial"/>
              </a:rPr>
              <a:t>Segundo nivel del esquema</a:t>
            </a:r>
          </a:p>
          <a:p>
            <a:pPr marL="1296000" lvl="2" indent="-288000">
              <a:spcBef>
                <a:spcPts val="850"/>
              </a:spcBef>
              <a:buClr>
                <a:srgbClr val="000000"/>
              </a:buClr>
              <a:buSzPct val="45000"/>
              <a:buFont typeface="Wingdings" charset="2"/>
              <a:buChar char=""/>
            </a:pPr>
            <a:r>
              <a:rPr lang="es-ES" sz="2400" b="0" strike="noStrike" spc="-1">
                <a:latin typeface="Arial"/>
              </a:rPr>
              <a:t>Tercer nivel del esquema</a:t>
            </a:r>
          </a:p>
          <a:p>
            <a:pPr marL="1728000" lvl="3" indent="-216000">
              <a:spcBef>
                <a:spcPts val="567"/>
              </a:spcBef>
              <a:buClr>
                <a:srgbClr val="000000"/>
              </a:buClr>
              <a:buSzPct val="75000"/>
              <a:buFont typeface="Symbol" charset="2"/>
              <a:buChar char=""/>
            </a:pPr>
            <a:r>
              <a:rPr lang="es-ES" sz="2000" b="0" strike="noStrike" spc="-1">
                <a:latin typeface="Arial"/>
              </a:rPr>
              <a:t>Cuarto nivel del esquema</a:t>
            </a:r>
          </a:p>
          <a:p>
            <a:pPr marL="2160000" lvl="4" indent="-216000">
              <a:spcBef>
                <a:spcPts val="283"/>
              </a:spcBef>
              <a:buClr>
                <a:srgbClr val="000000"/>
              </a:buClr>
              <a:buSzPct val="45000"/>
              <a:buFont typeface="Wingdings" charset="2"/>
              <a:buChar char=""/>
            </a:pPr>
            <a:r>
              <a:rPr lang="es-ES" sz="2000" b="0" strike="noStrike" spc="-1">
                <a:latin typeface="Arial"/>
              </a:rPr>
              <a:t>Quinto nivel del esquema</a:t>
            </a:r>
          </a:p>
          <a:p>
            <a:pPr marL="2592000" lvl="5" indent="-216000">
              <a:spcBef>
                <a:spcPts val="283"/>
              </a:spcBef>
              <a:buClr>
                <a:srgbClr val="000000"/>
              </a:buClr>
              <a:buSzPct val="45000"/>
              <a:buFont typeface="Wingdings" charset="2"/>
              <a:buChar char=""/>
            </a:pPr>
            <a:r>
              <a:rPr lang="es-ES" sz="2000" b="0" strike="noStrike" spc="-1">
                <a:latin typeface="Arial"/>
              </a:rPr>
              <a:t>Sexto nivel del esquema</a:t>
            </a:r>
          </a:p>
          <a:p>
            <a:pPr marL="3024000" lvl="6" indent="-216000">
              <a:spcBef>
                <a:spcPts val="283"/>
              </a:spcBef>
              <a:buClr>
                <a:srgbClr val="000000"/>
              </a:buClr>
              <a:buSzPct val="45000"/>
              <a:buFont typeface="Wingdings" charset="2"/>
              <a:buChar char=""/>
            </a:pPr>
            <a:r>
              <a:rPr lang="es-ES" sz="2000" b="0" strike="noStrike" spc="-1">
                <a:latin typeface="Arial"/>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7" r:id="rId13"/>
    <p:sldLayoutId id="2147483688" r:id="rId14"/>
    <p:sldLayoutId id="2147483689" r:id="rId15"/>
    <p:sldLayoutId id="2147483690" r:id="rId16"/>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0A29A5A-C7C2-40E1-9B93-AD41ED461216}"/>
              </a:ext>
            </a:extLst>
          </p:cNvPr>
          <p:cNvPicPr>
            <a:picLocks noChangeAspect="1"/>
          </p:cNvPicPr>
          <p:nvPr/>
        </p:nvPicPr>
        <p:blipFill>
          <a:blip r:embed="rId3"/>
          <a:stretch>
            <a:fillRect/>
          </a:stretch>
        </p:blipFill>
        <p:spPr>
          <a:xfrm>
            <a:off x="3304087" y="118586"/>
            <a:ext cx="5583826" cy="4465416"/>
          </a:xfrm>
          <a:prstGeom prst="rect">
            <a:avLst/>
          </a:prstGeom>
        </p:spPr>
      </p:pic>
      <p:sp>
        <p:nvSpPr>
          <p:cNvPr id="5" name="CuadroTexto 4">
            <a:extLst>
              <a:ext uri="{FF2B5EF4-FFF2-40B4-BE49-F238E27FC236}">
                <a16:creationId xmlns:a16="http://schemas.microsoft.com/office/drawing/2014/main" id="{9D5790BA-CD82-4B8E-930C-F865C18C638A}"/>
              </a:ext>
            </a:extLst>
          </p:cNvPr>
          <p:cNvSpPr txBox="1"/>
          <p:nvPr/>
        </p:nvSpPr>
        <p:spPr>
          <a:xfrm>
            <a:off x="1528763" y="5373858"/>
            <a:ext cx="9229725" cy="1384995"/>
          </a:xfrm>
          <a:prstGeom prst="rect">
            <a:avLst/>
          </a:prstGeom>
          <a:noFill/>
        </p:spPr>
        <p:txBody>
          <a:bodyPr wrap="square" rtlCol="0">
            <a:spAutoFit/>
          </a:bodyPr>
          <a:lstStyle/>
          <a:p>
            <a:r>
              <a:rPr lang="es-ES" sz="2400" b="1" dirty="0">
                <a:solidFill>
                  <a:schemeClr val="bg1"/>
                </a:solidFill>
              </a:rPr>
              <a:t>JORNADA  ENDEUDAMIENTO </a:t>
            </a:r>
          </a:p>
          <a:p>
            <a:r>
              <a:rPr lang="es-ES" sz="2400" b="1" dirty="0">
                <a:solidFill>
                  <a:schemeClr val="bg1"/>
                </a:solidFill>
              </a:rPr>
              <a:t>DIA: 1 DE JUNIO DE 2023</a:t>
            </a:r>
          </a:p>
          <a:p>
            <a:r>
              <a:rPr lang="es-ES" b="1" dirty="0">
                <a:solidFill>
                  <a:schemeClr val="bg1"/>
                </a:solidFill>
              </a:rPr>
              <a:t> </a:t>
            </a:r>
          </a:p>
          <a:p>
            <a:r>
              <a:rPr lang="es-ES" b="1" dirty="0">
                <a:solidFill>
                  <a:schemeClr val="bg1"/>
                </a:solidFill>
              </a:rPr>
              <a:t>PONENTE: FREDERIC MORENO i JULIÁN</a:t>
            </a:r>
          </a:p>
        </p:txBody>
      </p:sp>
    </p:spTree>
    <p:extLst>
      <p:ext uri="{BB962C8B-B14F-4D97-AF65-F5344CB8AC3E}">
        <p14:creationId xmlns:p14="http://schemas.microsoft.com/office/powerpoint/2010/main" val="4076389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103399"/>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endParaRPr lang="es-ES" sz="2200" b="1"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lang="es-ES" sz="2200" b="1" dirty="0">
                <a:effectLst/>
                <a:latin typeface="Arial" panose="020B0604020202020204" pitchFamily="34" charset="0"/>
                <a:ea typeface="Calibri" panose="020F0502020204030204" pitchFamily="34" charset="0"/>
                <a:cs typeface="Times New Roman" panose="02020603050405020304" pitchFamily="18" charset="0"/>
              </a:rPr>
              <a:t>¿</a:t>
            </a:r>
            <a:r>
              <a:rPr kumimoji="0" lang="es-E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TRANSPARENCIA DE LOS PRODUCTOS VINCULADOS Y/O </a:t>
            </a:r>
            <a:r>
              <a:rPr lang="es-ES" sz="2200" dirty="0">
                <a:solidFill>
                  <a:prstClr val="black"/>
                </a:solidFill>
                <a:latin typeface="Calibri" panose="020F0502020204030204" pitchFamily="34" charset="0"/>
                <a:ea typeface="Calibri" panose="020F0502020204030204" pitchFamily="34" charset="0"/>
                <a:cs typeface="Times New Roman" panose="02020603050405020304" pitchFamily="18" charset="0"/>
              </a:rPr>
              <a:t>COMBINADOS</a:t>
            </a:r>
            <a:r>
              <a:rPr kumimoji="0" lang="es-E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AL PRESTAMO?. </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E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DEFINICION DE LA NECESIDAD DEL ENDEUDAMIENTO :</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E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(+activos financieros +fondo de emergencia – objetivos vitales de mayor prioridad -objetivos vitales inmediatos (coste total) : necesidad del endeudamiento) </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INDICADORES DE LA ESTABILIDAD (ratios de estabilidad necesarios al analizar los resultados). </a:t>
            </a:r>
            <a:endParaRPr kumimoji="0" lang="es-ES" sz="2200" b="0" i="0" u="none" strike="noStrike" kern="1200" cap="none" spc="-1" normalizeH="0" baseline="0" noProof="0" dirty="0">
              <a:ln>
                <a:noFill/>
              </a:ln>
              <a:solidFill>
                <a:prstClr val="white"/>
              </a:solidFill>
              <a:effectLst/>
              <a:uLnTx/>
              <a:uFillTx/>
              <a:latin typeface="Arial"/>
            </a:endParaRPr>
          </a:p>
          <a:p>
            <a:pPr algn="just">
              <a:lnSpc>
                <a:spcPct val="107000"/>
              </a:lnSpc>
              <a:spcAft>
                <a:spcPts val="800"/>
              </a:spcAft>
            </a:pPr>
            <a:endPar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87494" y="1088879"/>
            <a:ext cx="1386840" cy="1403155"/>
          </a:xfrm>
          <a:prstGeom prst="rect">
            <a:avLst/>
          </a:prstGeom>
        </p:spPr>
      </p:pic>
    </p:spTree>
    <p:extLst>
      <p:ext uri="{BB962C8B-B14F-4D97-AF65-F5344CB8AC3E}">
        <p14:creationId xmlns:p14="http://schemas.microsoft.com/office/powerpoint/2010/main" val="28150157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484780" y="1074892"/>
            <a:ext cx="10278860"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85000" lnSpcReduction="20000"/>
          </a:bodyPr>
          <a:lstStyle/>
          <a:p>
            <a:pPr algn="just">
              <a:lnSpc>
                <a:spcPct val="107000"/>
              </a:lnSpc>
              <a:spcAft>
                <a:spcPts val="800"/>
              </a:spcAft>
            </a:pPr>
            <a:r>
              <a:rPr lang="es-ES" sz="2200" dirty="0">
                <a:effectLst/>
                <a:latin typeface="Calibri" panose="020F0502020204030204" pitchFamily="34" charset="0"/>
                <a:ea typeface="Calibri" panose="020F0502020204030204" pitchFamily="34" charset="0"/>
                <a:cs typeface="Times New Roman" panose="02020603050405020304" pitchFamily="18" charset="0"/>
              </a:rPr>
              <a:t>INDICADORES DE LA ESTABILIDAD (ratios de estabilidad necesarios al analizar los resultados</a:t>
            </a:r>
            <a:r>
              <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Indicadores de estabilidad:</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Es un parámetro de evolución al analizar el balance. Tres ratios de estabilidad necesarios al analizar la Cuenta de Resultados</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Índice de endeudamiento</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Grado de libertad patrimonial, ¿Qué parte del patrimonio está libre de compromisos?, o sea, la capacidad de disposición de aquel. Nos indica la veracidad hasta qué punto la inflación existente influye en la disponibilidad de los bienes. DEUDAS/ACTIVOS &lt;70-80%</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tabLst>
                <a:tab pos="2419350" algn="l"/>
              </a:tabLst>
            </a:pPr>
            <a:r>
              <a:rPr lang="es-ES" sz="2400" b="1" dirty="0">
                <a:effectLst/>
                <a:latin typeface="Arial" panose="020B0604020202020204" pitchFamily="34" charset="0"/>
                <a:ea typeface="Calibri" panose="020F0502020204030204" pitchFamily="34" charset="0"/>
                <a:cs typeface="Times New Roman" panose="02020603050405020304" pitchFamily="18" charset="0"/>
              </a:rPr>
              <a:t>Ratio Gastos /ingresos  &lt;30%-35%</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Relación entre las cuotas de préstamos y los ingresos. </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b="1"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Ratio compromisos/ingresos</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Deuda Total/Ingresos Netos (siempre tomar los ingresos netos nunca brutos), es un indicador de los compromisos financieros</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En préstamos hipotecarios no puede superar este índice al 30%</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En préstamos personales no puede supera el 20%</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ES" sz="2200" b="0" strike="noStrike" spc="-1" dirty="0">
              <a:solidFill>
                <a:schemeClr val="bg1"/>
              </a:solidFill>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6" name="Imagen 5">
            <a:extLst>
              <a:ext uri="{FF2B5EF4-FFF2-40B4-BE49-F238E27FC236}">
                <a16:creationId xmlns:a16="http://schemas.microsoft.com/office/drawing/2014/main" id="{3D5509C1-8974-416C-A3D5-9C144E686837}"/>
              </a:ext>
            </a:extLst>
          </p:cNvPr>
          <p:cNvPicPr>
            <a:picLocks noChangeAspect="1"/>
          </p:cNvPicPr>
          <p:nvPr/>
        </p:nvPicPr>
        <p:blipFill>
          <a:blip r:embed="rId5"/>
          <a:stretch>
            <a:fillRect/>
          </a:stretch>
        </p:blipFill>
        <p:spPr>
          <a:xfrm>
            <a:off x="10640375" y="1074892"/>
            <a:ext cx="1551625" cy="1568652"/>
          </a:xfrm>
          <a:prstGeom prst="rect">
            <a:avLst/>
          </a:prstGeom>
        </p:spPr>
      </p:pic>
    </p:spTree>
    <p:extLst>
      <p:ext uri="{BB962C8B-B14F-4D97-AF65-F5344CB8AC3E}">
        <p14:creationId xmlns:p14="http://schemas.microsoft.com/office/powerpoint/2010/main" val="26386338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1218960"/>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effectLst/>
                <a:latin typeface="Calibri" panose="020F0502020204030204" pitchFamily="34" charset="0"/>
                <a:ea typeface="Calibri" panose="020F0502020204030204" pitchFamily="34" charset="0"/>
                <a:cs typeface="Times New Roman" panose="02020603050405020304" pitchFamily="18" charset="0"/>
              </a:rPr>
              <a:t>MEDIDAS DE PREVENCION DEL SOBREENDEUDAMIENTO PARA LA ESTABILIDAD Y SOLVENCIA: organizar los gastos familiares, renunciar a gastos innecesarios. comprobar si tiene derecho a ayudas sociales. </a:t>
            </a:r>
          </a:p>
          <a:p>
            <a:pPr algn="just">
              <a:lnSpc>
                <a:spcPct val="107000"/>
              </a:lnSpc>
              <a:spcAft>
                <a:spcPts val="800"/>
              </a:spcAft>
            </a:pPr>
            <a:r>
              <a:rPr lang="es-ES" sz="2400" dirty="0">
                <a:effectLst/>
                <a:latin typeface="Calibri" panose="020F0502020204030204" pitchFamily="34" charset="0"/>
                <a:ea typeface="Calibri" panose="020F0502020204030204" pitchFamily="34" charset="0"/>
                <a:cs typeface="Times New Roman" panose="02020603050405020304" pitchFamily="18" charset="0"/>
              </a:rPr>
              <a:t>OTRAS SOLUCIONES AL SOBREENDEUDAMIENTO: reunificación de deudas: novación subrogación y cancelación total o parcial de la hipoteca. modificación del tipo variable a fijo o viceversa. aplicación del código de buenas prácticas y en su caso la ley de la segunda oportunidad.</a:t>
            </a: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7726610" y="4502329"/>
            <a:ext cx="1615580" cy="3316511"/>
          </a:xfrm>
          <a:prstGeom prst="rect">
            <a:avLst/>
          </a:prstGeom>
        </p:spPr>
      </p:pic>
    </p:spTree>
    <p:extLst>
      <p:ext uri="{BB962C8B-B14F-4D97-AF65-F5344CB8AC3E}">
        <p14:creationId xmlns:p14="http://schemas.microsoft.com/office/powerpoint/2010/main" val="26871364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1560668"/>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r>
              <a:rPr lang="es-ES" sz="2400" b="1" dirty="0">
                <a:effectLst/>
                <a:latin typeface="Calibri" panose="020F0502020204030204" pitchFamily="34" charset="0"/>
                <a:ea typeface="Calibri" panose="020F0502020204030204" pitchFamily="34" charset="0"/>
                <a:cs typeface="Times New Roman" panose="02020603050405020304" pitchFamily="18" charset="0"/>
              </a:rPr>
              <a:t>Porqué hay que planificar el endeudamiento?</a:t>
            </a:r>
          </a:p>
          <a:p>
            <a:pPr marL="342900" indent="-342900" algn="just">
              <a:lnSpc>
                <a:spcPct val="107000"/>
              </a:lnSpc>
              <a:spcAft>
                <a:spcPts val="800"/>
              </a:spcAft>
              <a:buFont typeface="Wingdings" panose="05000000000000000000" pitchFamily="2" charset="2"/>
              <a:buChar char="Ø"/>
            </a:pPr>
            <a:r>
              <a:rPr lang="es-ES" sz="2400" dirty="0">
                <a:latin typeface="Calibri" panose="020F0502020204030204" pitchFamily="34" charset="0"/>
                <a:ea typeface="Calibri" panose="020F0502020204030204" pitchFamily="34" charset="0"/>
                <a:cs typeface="Times New Roman" panose="02020603050405020304" pitchFamily="18" charset="0"/>
              </a:rPr>
              <a:t>Para evitar la dependencia con las Entidades Financieras</a:t>
            </a:r>
          </a:p>
          <a:p>
            <a:pPr marL="342900" indent="-342900" algn="just">
              <a:lnSpc>
                <a:spcPct val="107000"/>
              </a:lnSpc>
              <a:spcAft>
                <a:spcPts val="800"/>
              </a:spcAft>
              <a:buFont typeface="Wingdings" panose="05000000000000000000" pitchFamily="2" charset="2"/>
              <a:buChar char="Ø"/>
            </a:pPr>
            <a:r>
              <a:rPr lang="es-ES" sz="2400" dirty="0">
                <a:effectLst/>
                <a:latin typeface="Calibri" panose="020F0502020204030204" pitchFamily="34" charset="0"/>
                <a:ea typeface="Calibri" panose="020F0502020204030204" pitchFamily="34" charset="0"/>
                <a:cs typeface="Times New Roman" panose="02020603050405020304" pitchFamily="18" charset="0"/>
              </a:rPr>
              <a:t>Reducción del Riesgo de impagos por sobreendeudamiento activo o pasivo</a:t>
            </a:r>
          </a:p>
          <a:p>
            <a:pPr marL="342900" indent="-342900" algn="just">
              <a:lnSpc>
                <a:spcPct val="107000"/>
              </a:lnSpc>
              <a:spcAft>
                <a:spcPts val="800"/>
              </a:spcAft>
              <a:buFont typeface="Wingdings" panose="05000000000000000000" pitchFamily="2" charset="2"/>
              <a:buChar char="Ø"/>
            </a:pPr>
            <a:r>
              <a:rPr lang="es-ES" sz="2400" dirty="0">
                <a:latin typeface="Calibri" panose="020F0502020204030204" pitchFamily="34" charset="0"/>
                <a:ea typeface="Calibri" panose="020F0502020204030204" pitchFamily="34" charset="0"/>
                <a:cs typeface="Times New Roman" panose="02020603050405020304" pitchFamily="18" charset="0"/>
              </a:rPr>
              <a:t>Para salir del circulo de endeudamiento en que están </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latin typeface="Calibri" panose="020F0502020204030204" pitchFamily="34" charset="0"/>
                <a:ea typeface="Calibri" panose="020F0502020204030204" pitchFamily="34" charset="0"/>
                <a:cs typeface="Times New Roman" panose="02020603050405020304" pitchFamily="18" charset="0"/>
              </a:rPr>
              <a:t>El Endeudamiento solo debe ser apto para los bienes que tengan un retorno, ejemplos: </a:t>
            </a:r>
            <a:r>
              <a:rPr lang="es-ES" sz="2400" dirty="0">
                <a:effectLst/>
                <a:latin typeface="Calibri" panose="020F0502020204030204" pitchFamily="34" charset="0"/>
                <a:ea typeface="Calibri" panose="020F0502020204030204" pitchFamily="34" charset="0"/>
                <a:cs typeface="Times New Roman" panose="02020603050405020304" pitchFamily="18" charset="0"/>
              </a:rPr>
              <a:t>Comprar una </a:t>
            </a:r>
            <a:r>
              <a:rPr lang="es-ES" sz="2400" dirty="0">
                <a:latin typeface="Calibri" panose="020F0502020204030204" pitchFamily="34" charset="0"/>
                <a:ea typeface="Calibri" panose="020F0502020204030204" pitchFamily="34" charset="0"/>
                <a:cs typeface="Times New Roman" panose="02020603050405020304" pitchFamily="18" charset="0"/>
              </a:rPr>
              <a:t>vivienda, una casa.. El coche necesario para el trabajo</a:t>
            </a:r>
          </a:p>
          <a:p>
            <a:pPr algn="just">
              <a:lnSpc>
                <a:spcPct val="107000"/>
              </a:lnSpc>
              <a:spcAft>
                <a:spcPts val="800"/>
              </a:spcAft>
            </a:pPr>
            <a:endPar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El endeudamiento no debe aplicarse a gastos de consumo (viajes, electrodomésticos, gastos extraordinarios,,).</a:t>
            </a: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32586194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484780" y="1074892"/>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900430" algn="just">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La Estabilidad y la solvencia ¿Como prevenir el Endeudamiento?</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marL="899160" algn="just">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Cuando hay sobreendeudamiento por un consumo excesivo es muy difícil el proceso de mejora, pero no imposible, sino ponemos remedio las situación económica y social de la Familia se hará insostenible.</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marL="899160" algn="just">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Es más fácil poner coto a los gastos, sobre todo los innecesarios, que aumentar los ingresos por eso ¿qué debemos hacer?</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marL="268605" indent="630555" algn="just">
              <a:lnSpc>
                <a:spcPct val="115000"/>
              </a:lnSpc>
              <a:spcAft>
                <a:spcPts val="800"/>
              </a:spcAft>
            </a:pPr>
            <a:r>
              <a:rPr lang="es-ES" sz="2400" b="1"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Organizar los gastos de la familia</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899160" algn="just">
              <a:lnSpc>
                <a:spcPct val="115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Los gastos que pagamos cada mes, los separamos en: gastos de consumo y los compromisos financieros </a:t>
            </a:r>
            <a:endParaRPr lang="es-E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t>
            </a: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26897716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883672"/>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defTabSz="179388">
              <a:lnSpc>
                <a:spcPct val="115000"/>
              </a:lnSpc>
              <a:spcAft>
                <a:spcPts val="800"/>
              </a:spcAft>
            </a:pPr>
            <a:endParaRPr lang="es-ES" sz="2400" b="1" dirty="0">
              <a:effectLst/>
              <a:latin typeface="Arial" panose="020B060402020202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Renunciar a los gastos innecesarios</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Priorizar los pagos de deudas por pago de hipoteca evitando otras deudas como tarjeas, créditos al consumo, préstamos personales … y sobre todo la penalización por impago de cuotas, como también las facturas de suministros: agua, luz y gas aplicando medidas de ahorro energético para reducirlas. </a:t>
            </a:r>
          </a:p>
          <a:p>
            <a:pPr algn="just" defTabSz="179388">
              <a:lnSpc>
                <a:spcPct val="115000"/>
              </a:lnSpc>
              <a:spcAft>
                <a:spcPts val="800"/>
              </a:spcAft>
            </a:pPr>
            <a:r>
              <a:rPr lang="es-ES" sz="2400" b="1" dirty="0">
                <a:effectLst/>
                <a:latin typeface="Arial" panose="020B0604020202020204" pitchFamily="34" charset="0"/>
                <a:ea typeface="Calibri" panose="020F0502020204030204" pitchFamily="34" charset="0"/>
              </a:rPr>
              <a:t>Comprobar si tiene derecho a ayudas sociales</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28420413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883672"/>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defTabSz="179388">
              <a:lnSpc>
                <a:spcPct val="115000"/>
              </a:lnSpc>
              <a:spcAft>
                <a:spcPts val="800"/>
              </a:spcAft>
            </a:pPr>
            <a:endParaRPr lang="es-ES" sz="2400" b="1" dirty="0">
              <a:effectLst/>
              <a:latin typeface="Arial" panose="020B060402020202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Renunciar a los gastos innecesarios</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Priorizar los pagos de deudas por pago de hipoteca evitando otras deudas como tarjeas, créditos al consumo, préstamos personales … y sobre todo la penalización por impago de cuotas, como también las facturas de suministros: agua, luz y gas aplicando medidas de ahorro energético para reducirlas. </a:t>
            </a:r>
          </a:p>
          <a:p>
            <a:pPr algn="just" defTabSz="179388">
              <a:lnSpc>
                <a:spcPct val="115000"/>
              </a:lnSpc>
              <a:spcAft>
                <a:spcPts val="800"/>
              </a:spcAft>
            </a:pPr>
            <a:r>
              <a:rPr lang="es-ES" sz="2400" b="1" dirty="0">
                <a:effectLst/>
                <a:latin typeface="Arial" panose="020B0604020202020204" pitchFamily="34" charset="0"/>
                <a:ea typeface="Calibri" panose="020F0502020204030204" pitchFamily="34" charset="0"/>
              </a:rPr>
              <a:t>Comprobar si tiene derecho a ayudas sociales</a:t>
            </a:r>
          </a:p>
          <a:p>
            <a:pPr algn="just" defTabSz="179388">
              <a:lnSpc>
                <a:spcPct val="115000"/>
              </a:lnSpc>
              <a:spcAft>
                <a:spcPts val="800"/>
              </a:spcAft>
            </a:pPr>
            <a:endParaRPr lang="es-ES" sz="2200" b="1" dirty="0">
              <a:solidFill>
                <a:srgbClr val="222222"/>
              </a:solidFill>
              <a:effectLst/>
              <a:latin typeface="Arial" panose="020B0604020202020204" pitchFamily="34" charset="0"/>
              <a:ea typeface="Times New Roman" panose="02020603050405020304" pitchFamily="18" charset="0"/>
            </a:endParaRPr>
          </a:p>
          <a:p>
            <a:pPr algn="just" defTabSz="179388">
              <a:lnSpc>
                <a:spcPct val="115000"/>
              </a:lnSpc>
              <a:spcAft>
                <a:spcPts val="800"/>
              </a:spcAft>
            </a:pPr>
            <a:endParaRPr lang="es-ES" sz="2200" b="1" dirty="0">
              <a:solidFill>
                <a:srgbClr val="222222"/>
              </a:solidFill>
              <a:latin typeface="Arial" panose="020B0604020202020204" pitchFamily="34" charset="0"/>
              <a:ea typeface="Times New Roman" panose="02020603050405020304" pitchFamily="18" charset="0"/>
            </a:endParaRPr>
          </a:p>
          <a:p>
            <a:pPr algn="just" defTabSz="179388">
              <a:lnSpc>
                <a:spcPct val="115000"/>
              </a:lnSpc>
              <a:spcAft>
                <a:spcPts val="800"/>
              </a:spcAft>
            </a:pP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10923918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883672"/>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es-E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E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OTRAS SOLUCIONES AL SOBREENDEUDAMIENTO: reunificación de deudas: novación subrogación y cancelación total o parcial de la hipoteca. modificación del tipo variable a fijo o viceversa. aplicación del código de buenas prácticas y en su caso la ley de la segunda oportunidad.</a:t>
            </a:r>
            <a:endParaRPr lang="es-ES" sz="2200" b="1" dirty="0">
              <a:solidFill>
                <a:srgbClr val="222222"/>
              </a:solidFill>
              <a:effectLst/>
              <a:latin typeface="Arial" panose="020B0604020202020204" pitchFamily="34" charset="0"/>
              <a:ea typeface="Times New Roman" panose="02020603050405020304" pitchFamily="18" charset="0"/>
            </a:endParaRPr>
          </a:p>
          <a:p>
            <a:pPr algn="just" defTabSz="179388">
              <a:lnSpc>
                <a:spcPct val="115000"/>
              </a:lnSpc>
              <a:spcAft>
                <a:spcPts val="800"/>
              </a:spcAft>
            </a:pPr>
            <a:r>
              <a:rPr lang="es-ES" sz="2200" b="1" dirty="0">
                <a:solidFill>
                  <a:srgbClr val="222222"/>
                </a:solidFill>
                <a:effectLst/>
                <a:latin typeface="Arial" panose="020B0604020202020204" pitchFamily="34" charset="0"/>
                <a:ea typeface="Times New Roman" panose="02020603050405020304" pitchFamily="18" charset="0"/>
              </a:rPr>
              <a:t>Reunificación de deudas. </a:t>
            </a:r>
            <a:endParaRPr lang="es-ES" sz="2200" dirty="0">
              <a:effectLst/>
              <a:latin typeface="Times New Roman" panose="02020603050405020304" pitchFamily="18" charset="0"/>
              <a:ea typeface="Times New Roman" panose="02020603050405020304" pitchFamily="18" charset="0"/>
            </a:endParaRPr>
          </a:p>
          <a:p>
            <a:pPr algn="just"/>
            <a:r>
              <a:rPr lang="es-ES" sz="2200" dirty="0">
                <a:solidFill>
                  <a:srgbClr val="222222"/>
                </a:solidFill>
                <a:effectLst/>
                <a:latin typeface="Arial" panose="020B0604020202020204" pitchFamily="34" charset="0"/>
                <a:ea typeface="Times New Roman" panose="02020603050405020304" pitchFamily="18" charset="0"/>
              </a:rPr>
              <a:t>Como hemos visto antes al comentar el sobre endeudamiento y las formas de mejorar la situación, debemos analizar las deudas que tiene el cliente tanto en el plazo de devolución como el tipo de interés y el importe de la deuda para ver si dicha situación la podemos mejorar reunificando dichas deudas total o parcial con unas condiciones mejores en la misma entidad o en otra acreedora de las deudas a reunificar.</a:t>
            </a:r>
            <a:endParaRPr lang="es-ES" sz="2200" dirty="0">
              <a:effectLst/>
              <a:latin typeface="Times New Roman" panose="02020603050405020304" pitchFamily="18" charset="0"/>
              <a:ea typeface="Times New Roman" panose="02020603050405020304" pitchFamily="18" charset="0"/>
            </a:endParaRPr>
          </a:p>
          <a:p>
            <a:pPr algn="just" defTabSz="179388">
              <a:lnSpc>
                <a:spcPct val="115000"/>
              </a:lnSpc>
              <a:spcAft>
                <a:spcPts val="800"/>
              </a:spcAft>
            </a:pP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26898928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1073948"/>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62500" lnSpcReduction="20000"/>
          </a:bodyPr>
          <a:lstStyle/>
          <a:p>
            <a:pPr marL="1350645" indent="-546100" algn="just">
              <a:lnSpc>
                <a:spcPct val="107000"/>
              </a:lnSpc>
              <a:spcAft>
                <a:spcPts val="800"/>
              </a:spcAft>
            </a:pPr>
            <a:endParaRPr lang="es-ES" sz="24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marL="1349375" indent="-1349375" algn="just">
              <a:lnSpc>
                <a:spcPct val="107000"/>
              </a:lnSpc>
              <a:spcAft>
                <a:spcPts val="800"/>
              </a:spcAft>
            </a:pPr>
            <a:r>
              <a:rPr lang="es-ES" sz="3800" b="1" dirty="0">
                <a:effectLst/>
                <a:latin typeface="Arial" panose="020B0604020202020204" pitchFamily="34" charset="0"/>
                <a:ea typeface="Times New Roman" panose="02020603050405020304" pitchFamily="18" charset="0"/>
                <a:cs typeface="Times New Roman" panose="02020603050405020304" pitchFamily="18" charset="0"/>
              </a:rPr>
              <a:t>La Novación </a:t>
            </a:r>
            <a:endParaRPr lang="es-ES" sz="3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100" dirty="0">
                <a:effectLst/>
                <a:latin typeface="Arial" panose="020B0604020202020204" pitchFamily="34" charset="0"/>
                <a:ea typeface="Times New Roman" panose="02020603050405020304" pitchFamily="18" charset="0"/>
                <a:cs typeface="Times New Roman" panose="02020603050405020304" pitchFamily="18" charset="0"/>
              </a:rPr>
              <a:t>Es la operación que permite modificar una o varias cláusulas del contrato de un crédito con garantía hipotecaria de acuerdo con la Entidad Financiera. Objetivo: Mejorar las condiciones de la hipoteca: menor coste reduciendo el tipo de interés aplicado, reducción del plazo o modificación del tipo de referencia (fijo o variable), ampliar el capital, plazo de reembolso y añadir o suprimir garantías y otras con acuerdo mutuo</a:t>
            </a:r>
            <a:endParaRPr lang="es-ES" sz="3100" dirty="0">
              <a:effectLst/>
              <a:latin typeface="Calibri" panose="020F0502020204030204" pitchFamily="34" charset="0"/>
              <a:ea typeface="Calibri" panose="020F0502020204030204" pitchFamily="34" charset="0"/>
              <a:cs typeface="Times New Roman" panose="02020603050405020304" pitchFamily="18" charset="0"/>
            </a:endParaRPr>
          </a:p>
          <a:p>
            <a:pPr indent="1347788" algn="just">
              <a:lnSpc>
                <a:spcPct val="107000"/>
              </a:lnSpc>
              <a:spcAft>
                <a:spcPts val="800"/>
              </a:spcAft>
            </a:pPr>
            <a:r>
              <a:rPr lang="es-ES" sz="3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s-ES" sz="3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100" kern="1200" dirty="0">
                <a:solidFill>
                  <a:srgbClr val="404040"/>
                </a:solidFill>
                <a:effectLst/>
                <a:latin typeface="Arial" panose="020B0604020202020204" pitchFamily="34" charset="0"/>
                <a:ea typeface="+mn-ea"/>
                <a:cs typeface="Times New Roman" panose="02020603050405020304" pitchFamily="18" charset="0"/>
              </a:rPr>
              <a:t>La novación supone renegociar las condiciones que en su día se hicieron constar en el contrato de préstamo hipotecario </a:t>
            </a:r>
            <a:r>
              <a:rPr lang="es-ES" sz="3100" kern="1200" dirty="0" err="1">
                <a:solidFill>
                  <a:srgbClr val="404040"/>
                </a:solidFill>
                <a:effectLst/>
                <a:latin typeface="Arial" panose="020B0604020202020204" pitchFamily="34" charset="0"/>
                <a:ea typeface="+mn-ea"/>
                <a:cs typeface="Times New Roman" panose="02020603050405020304" pitchFamily="18" charset="0"/>
              </a:rPr>
              <a:t>cn</a:t>
            </a:r>
            <a:r>
              <a:rPr lang="es-ES" sz="3100" kern="1200" dirty="0">
                <a:solidFill>
                  <a:srgbClr val="404040"/>
                </a:solidFill>
                <a:effectLst/>
                <a:latin typeface="Arial" panose="020B0604020202020204" pitchFamily="34" charset="0"/>
                <a:ea typeface="+mn-ea"/>
                <a:cs typeface="Times New Roman" panose="02020603050405020304" pitchFamily="18" charset="0"/>
              </a:rPr>
              <a:t> objeto de mejorarlas como también lo vemos en las otras formas jurídicas que analizamos subrogación y cancelación con firma de nueva hipoteca.</a:t>
            </a:r>
          </a:p>
          <a:p>
            <a:pPr algn="just">
              <a:lnSpc>
                <a:spcPct val="107000"/>
              </a:lnSpc>
              <a:spcAft>
                <a:spcPts val="800"/>
              </a:spcAft>
            </a:pPr>
            <a:endParaRPr lang="es-ES" sz="3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100" kern="1200" dirty="0">
                <a:solidFill>
                  <a:schemeClr val="bg1"/>
                </a:solidFill>
                <a:effectLst/>
                <a:latin typeface="Arial" panose="020B0604020202020204" pitchFamily="34" charset="0"/>
                <a:ea typeface="+mn-ea"/>
                <a:cs typeface="Times New Roman" panose="02020603050405020304" pitchFamily="18" charset="0"/>
              </a:rPr>
              <a:t>Con la novación podemos ampliar el importe del capital pendiente en caso necesario, el término del plazo del préstamo, tipo de interés: pasar de fijo a variable o de la disminución del diferencial aplicado conjuntamente con este último, modificar titular o titulares diferentes a los que constan en el contrato por causas como: divorcio, fallecimiento…,, modificación de periodos de carencia  modificando cuotas sin amortización capital o crecientes.</a:t>
            </a:r>
            <a:endParaRPr lang="es-ES" sz="3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3091830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1073948"/>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32500" lnSpcReduction="20000"/>
          </a:bodyPr>
          <a:lstStyle/>
          <a:p>
            <a:pPr marL="803275" indent="-803275">
              <a:lnSpc>
                <a:spcPct val="107000"/>
              </a:lnSpc>
              <a:spcAft>
                <a:spcPts val="800"/>
              </a:spcAft>
            </a:pPr>
            <a:endParaRPr lang="es-ES" sz="6000" b="1" dirty="0">
              <a:effectLst/>
              <a:latin typeface="Arial" panose="020B0604020202020204" pitchFamily="34" charset="0"/>
              <a:ea typeface="Times New Roman" panose="02020603050405020304" pitchFamily="18" charset="0"/>
              <a:cs typeface="Times New Roman" panose="02020603050405020304" pitchFamily="18" charset="0"/>
            </a:endParaRPr>
          </a:p>
          <a:p>
            <a:pPr marL="803275" indent="-803275">
              <a:lnSpc>
                <a:spcPct val="107000"/>
              </a:lnSpc>
              <a:spcAft>
                <a:spcPts val="800"/>
              </a:spcAft>
            </a:pPr>
            <a:r>
              <a:rPr lang="es-ES" sz="6000" b="1" dirty="0">
                <a:effectLst/>
                <a:latin typeface="Arial" panose="020B0604020202020204" pitchFamily="34" charset="0"/>
                <a:ea typeface="Times New Roman" panose="02020603050405020304" pitchFamily="18" charset="0"/>
                <a:cs typeface="Times New Roman" panose="02020603050405020304" pitchFamily="18" charset="0"/>
              </a:rPr>
              <a:t>La subrogación de la hipoteca</a:t>
            </a:r>
            <a:r>
              <a:rPr lang="es-ES" sz="6000" dirty="0">
                <a:effectLst/>
                <a:latin typeface="Arial" panose="020B0604020202020204" pitchFamily="34" charset="0"/>
                <a:ea typeface="Times New Roman" panose="02020603050405020304" pitchFamily="18" charset="0"/>
                <a:cs typeface="Times New Roman" panose="02020603050405020304" pitchFamily="18" charset="0"/>
              </a:rPr>
              <a:t>.-  </a:t>
            </a:r>
            <a:endParaRPr lang="es-ES" sz="6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6000" dirty="0">
                <a:effectLst/>
                <a:latin typeface="Arial" panose="020B0604020202020204" pitchFamily="34" charset="0"/>
                <a:ea typeface="Times New Roman" panose="02020603050405020304" pitchFamily="18" charset="0"/>
                <a:cs typeface="Times New Roman" panose="02020603050405020304" pitchFamily="18" charset="0"/>
              </a:rPr>
              <a:t>Puede ser por cambio del deudor de la hipoteca , es decir la persona obligada al pago o bien cambiar de Entidad Financiera manteniendo el mismo préstamo con la mejora de sus condiciones como el tipo de interés, productos vinculados  </a:t>
            </a:r>
            <a:endParaRPr lang="es-ES" sz="6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6000" kern="1200" dirty="0">
                <a:solidFill>
                  <a:srgbClr val="404040"/>
                </a:solidFill>
                <a:effectLst/>
                <a:latin typeface="Arial" panose="020B0604020202020204" pitchFamily="34" charset="0"/>
                <a:ea typeface="+mn-ea"/>
                <a:cs typeface="Times New Roman" panose="02020603050405020304" pitchFamily="18" charset="0"/>
              </a:rPr>
              <a:t>La subrogación permite cambiar las condiciones del contrato actual con la substitución de la Entidad Financiera como acreedor o simplemente modificar el titular de la hipoteca. Novación supone renegociar las condiciones que en su día se hicieron constar en el contrato de préstamo hipotecario con objeto de mejorarlas como también lo vemos en las otras formas jurídicas que analizamos subrogación y cancelación con firma de nueva hipoteca.</a:t>
            </a:r>
            <a:r>
              <a:rPr lang="es-ES" sz="6000" b="1" kern="1200" dirty="0">
                <a:solidFill>
                  <a:srgbClr val="404040"/>
                </a:solidFill>
                <a:effectLst/>
                <a:latin typeface="Arial" panose="020B0604020202020204" pitchFamily="34" charset="0"/>
                <a:ea typeface="+mn-ea"/>
                <a:cs typeface="Times New Roman" panose="02020603050405020304" pitchFamily="18" charset="0"/>
              </a:rPr>
              <a:t> </a:t>
            </a:r>
            <a:endParaRPr lang="es-ES" sz="3500" b="1" dirty="0">
              <a:solidFill>
                <a:srgbClr val="404040"/>
              </a:solidFill>
              <a:latin typeface="Arial" panose="020B0604020202020204" pitchFamily="34" charset="0"/>
              <a:cs typeface="Times New Roman" panose="02020603050405020304" pitchFamily="18" charset="0"/>
            </a:endParaRPr>
          </a:p>
          <a:p>
            <a:pPr algn="just">
              <a:lnSpc>
                <a:spcPct val="107000"/>
              </a:lnSpc>
              <a:spcAft>
                <a:spcPts val="800"/>
              </a:spcAft>
            </a:pPr>
            <a:endParaRPr lang="es-ES" sz="6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6200" b="1" kern="1200" dirty="0">
                <a:solidFill>
                  <a:schemeClr val="bg1"/>
                </a:solidFill>
                <a:effectLst/>
                <a:latin typeface="Arial" panose="020B0604020202020204" pitchFamily="34" charset="0"/>
                <a:ea typeface="+mn-ea"/>
                <a:cs typeface="Times New Roman" panose="02020603050405020304" pitchFamily="18" charset="0"/>
              </a:rPr>
              <a:t>Clases de subrogación</a:t>
            </a:r>
            <a:r>
              <a:rPr lang="es-ES" sz="6200" kern="1200" dirty="0">
                <a:solidFill>
                  <a:schemeClr val="bg1"/>
                </a:solidFill>
                <a:effectLst/>
                <a:latin typeface="Arial" panose="020B0604020202020204" pitchFamily="34" charset="0"/>
                <a:ea typeface="+mn-ea"/>
                <a:cs typeface="Times New Roman" panose="02020603050405020304" pitchFamily="18" charset="0"/>
              </a:rPr>
              <a:t>: </a:t>
            </a:r>
            <a:r>
              <a:rPr lang="es-ES" sz="6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s-ES" sz="6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6200" b="1" kern="1200" dirty="0">
                <a:solidFill>
                  <a:schemeClr val="bg1"/>
                </a:solidFill>
                <a:effectLst/>
                <a:latin typeface="Arial" panose="020B0604020202020204" pitchFamily="34" charset="0"/>
                <a:ea typeface="+mn-ea"/>
                <a:cs typeface="Times New Roman" panose="02020603050405020304" pitchFamily="18" charset="0"/>
              </a:rPr>
              <a:t>Subrogación por cambiar de Entidad Financiera. </a:t>
            </a:r>
            <a:r>
              <a:rPr lang="es-ES" sz="6200" kern="1200" dirty="0">
                <a:solidFill>
                  <a:schemeClr val="bg1"/>
                </a:solidFill>
                <a:effectLst/>
                <a:latin typeface="Arial" panose="020B0604020202020204" pitchFamily="34" charset="0"/>
                <a:ea typeface="+mn-ea"/>
                <a:cs typeface="Times New Roman" panose="02020603050405020304" pitchFamily="18" charset="0"/>
              </a:rPr>
              <a:t>Si decidimos cambiar de Entidad Financiera Los gastos que son a cargo del deudor están o9ndicados en la hoja </a:t>
            </a:r>
            <a:r>
              <a:rPr lang="es-ES" sz="6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s-ES" sz="6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07000"/>
              </a:lnSpc>
              <a:spcAft>
                <a:spcPts val="800"/>
              </a:spcAft>
            </a:pPr>
            <a:r>
              <a:rPr lang="es-ES" sz="6200" b="1" kern="1200" dirty="0">
                <a:solidFill>
                  <a:schemeClr val="bg1"/>
                </a:solidFill>
                <a:effectLst/>
                <a:latin typeface="Arial" panose="020B0604020202020204" pitchFamily="34" charset="0"/>
                <a:ea typeface="+mn-ea"/>
                <a:cs typeface="Times New Roman" panose="02020603050405020304" pitchFamily="18" charset="0"/>
              </a:rPr>
              <a:t>Subrogación del titular de la hipoteca se produce cuando se efectúa la venta de la vivienda</a:t>
            </a:r>
            <a:r>
              <a:rPr lang="es-ES" sz="6200" kern="1200" dirty="0">
                <a:solidFill>
                  <a:schemeClr val="bg1"/>
                </a:solidFill>
                <a:effectLst/>
                <a:latin typeface="Arial" panose="020B0604020202020204" pitchFamily="34" charset="0"/>
                <a:ea typeface="+mn-ea"/>
                <a:cs typeface="Times New Roman" panose="02020603050405020304" pitchFamily="18" charset="0"/>
              </a:rPr>
              <a:t> con acuerdo previo de la Entidad Financiera de subrogarse de la hipoteca pendiente</a:t>
            </a:r>
            <a:endParaRPr lang="es-ES" sz="6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17627504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830968" y="1218960"/>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200" dirty="0">
                <a:effectLst/>
                <a:latin typeface="Calibri" panose="020F0502020204030204" pitchFamily="34" charset="0"/>
                <a:ea typeface="Calibri" panose="020F0502020204030204" pitchFamily="34" charset="0"/>
                <a:cs typeface="Times New Roman" panose="02020603050405020304" pitchFamily="18" charset="0"/>
              </a:rPr>
              <a:t>EL ENDEUDAMIENTO. Definición y estrategia del endeudamiento en la planificación financiera familiar. </a:t>
            </a:r>
          </a:p>
          <a:p>
            <a:pPr algn="just">
              <a:lnSpc>
                <a:spcPct val="107000"/>
              </a:lnSpc>
              <a:spcAft>
                <a:spcPts val="800"/>
              </a:spcAft>
            </a:pPr>
            <a:r>
              <a:rPr lang="es-ES" sz="2200" dirty="0">
                <a:effectLst/>
                <a:latin typeface="Calibri" panose="020F0502020204030204" pitchFamily="34" charset="0"/>
                <a:ea typeface="Calibri" panose="020F0502020204030204" pitchFamily="34" charset="0"/>
                <a:cs typeface="Times New Roman" panose="02020603050405020304" pitchFamily="18" charset="0"/>
              </a:rPr>
              <a:t>PRINCIPIOS BASICOS. ¿PORQUÈ HAY QUE PLANIFICAR EL ENDEUDAMIENTO? TRANSPARENCIA DE LOS PRODUCTOS VINCULADOS Y/O VINCULADOS AL PRESTAMO. </a:t>
            </a:r>
          </a:p>
          <a:p>
            <a:pPr algn="just">
              <a:lnSpc>
                <a:spcPct val="107000"/>
              </a:lnSpc>
              <a:spcAft>
                <a:spcPts val="800"/>
              </a:spcAft>
            </a:pPr>
            <a:r>
              <a:rPr lang="es-ES" sz="2200" dirty="0">
                <a:effectLst/>
                <a:latin typeface="Calibri" panose="020F0502020204030204" pitchFamily="34" charset="0"/>
                <a:ea typeface="Calibri" panose="020F0502020204030204" pitchFamily="34" charset="0"/>
                <a:cs typeface="Times New Roman" panose="02020603050405020304" pitchFamily="18" charset="0"/>
              </a:rPr>
              <a:t>DEFINICION DE LA NECESIDAD DEL ENDEUDAMIENTO :</a:t>
            </a:r>
          </a:p>
          <a:p>
            <a:pPr algn="just">
              <a:lnSpc>
                <a:spcPct val="107000"/>
              </a:lnSpc>
              <a:spcAft>
                <a:spcPts val="800"/>
              </a:spcAft>
            </a:pPr>
            <a:r>
              <a:rPr lang="es-ES" sz="2200" dirty="0">
                <a:effectLst/>
                <a:latin typeface="Calibri" panose="020F0502020204030204" pitchFamily="34" charset="0"/>
                <a:ea typeface="Calibri" panose="020F0502020204030204" pitchFamily="34" charset="0"/>
                <a:cs typeface="Times New Roman" panose="02020603050405020304" pitchFamily="18" charset="0"/>
              </a:rPr>
              <a:t>(+activos financieros +fondo de emergencia – objetivos vitales de mayor prioridad -objetivos vitales inmediatos (coste total) : necesidad del endeudamiento) </a:t>
            </a:r>
          </a:p>
          <a:p>
            <a:pPr algn="just">
              <a:lnSpc>
                <a:spcPct val="107000"/>
              </a:lnSpc>
              <a:spcAft>
                <a:spcPts val="800"/>
              </a:spcAft>
            </a:pPr>
            <a:r>
              <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INDICADORES DE LA ESTABILIDAD (ratios de estabilidad necesarios al analizar los resultados). </a:t>
            </a:r>
            <a:endParaRPr lang="es-ES" sz="2200" b="0" strike="noStrike" spc="-1" dirty="0">
              <a:solidFill>
                <a:schemeClr val="bg1"/>
              </a:solidFill>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6" name="Imagen 5">
            <a:extLst>
              <a:ext uri="{FF2B5EF4-FFF2-40B4-BE49-F238E27FC236}">
                <a16:creationId xmlns:a16="http://schemas.microsoft.com/office/drawing/2014/main" id="{3D5509C1-8974-416C-A3D5-9C144E686837}"/>
              </a:ext>
            </a:extLst>
          </p:cNvPr>
          <p:cNvPicPr>
            <a:picLocks noChangeAspect="1"/>
          </p:cNvPicPr>
          <p:nvPr/>
        </p:nvPicPr>
        <p:blipFill>
          <a:blip r:embed="rId5"/>
          <a:stretch>
            <a:fillRect/>
          </a:stretch>
        </p:blipFill>
        <p:spPr>
          <a:xfrm>
            <a:off x="2746055" y="5031228"/>
            <a:ext cx="1551625" cy="1568652"/>
          </a:xfrm>
          <a:prstGeom prst="rect">
            <a:avLst/>
          </a:prstGeom>
        </p:spPr>
      </p:pic>
    </p:spTree>
    <p:extLst>
      <p:ext uri="{BB962C8B-B14F-4D97-AF65-F5344CB8AC3E}">
        <p14:creationId xmlns:p14="http://schemas.microsoft.com/office/powerpoint/2010/main" val="750988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SOBREENDEUDAMIENTO</a:t>
            </a:r>
            <a:endParaRPr lang="es-ES" sz="3600" b="0" strike="noStrike" spc="-1" dirty="0">
              <a:latin typeface="Arial"/>
            </a:endParaRPr>
          </a:p>
        </p:txBody>
      </p:sp>
      <p:sp>
        <p:nvSpPr>
          <p:cNvPr id="138" name="CustomShape 2"/>
          <p:cNvSpPr/>
          <p:nvPr/>
        </p:nvSpPr>
        <p:spPr>
          <a:xfrm>
            <a:off x="830968" y="1073948"/>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77500" lnSpcReduction="20000"/>
          </a:bodyPr>
          <a:lstStyle/>
          <a:p>
            <a:pPr>
              <a:lnSpc>
                <a:spcPct val="107000"/>
              </a:lnSpc>
              <a:spcAft>
                <a:spcPts val="800"/>
              </a:spcAft>
            </a:pPr>
            <a:endParaRPr lang="es-ES" sz="6000" b="1"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3500" b="1" dirty="0">
                <a:effectLst/>
                <a:latin typeface="Arial" panose="020B0604020202020204" pitchFamily="34" charset="0"/>
                <a:ea typeface="Times New Roman" panose="02020603050405020304" pitchFamily="18" charset="0"/>
                <a:cs typeface="Times New Roman" panose="02020603050405020304" pitchFamily="18" charset="0"/>
              </a:rPr>
              <a:t>La cancelación de la hipoteca</a:t>
            </a:r>
            <a:r>
              <a:rPr lang="es-ES" sz="3500" dirty="0">
                <a:effectLst/>
                <a:latin typeface="Arial" panose="020B0604020202020204" pitchFamily="34" charset="0"/>
                <a:ea typeface="Times New Roman" panose="02020603050405020304" pitchFamily="18" charset="0"/>
                <a:cs typeface="Times New Roman" panose="02020603050405020304" pitchFamily="18" charset="0"/>
              </a:rPr>
              <a:t>.- </a:t>
            </a:r>
            <a:endParaRPr lang="es-ES" sz="35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500" dirty="0">
                <a:effectLst/>
                <a:latin typeface="Arial" panose="020B0604020202020204" pitchFamily="34" charset="0"/>
                <a:ea typeface="Times New Roman" panose="02020603050405020304" pitchFamily="18" charset="0"/>
                <a:cs typeface="Times New Roman" panose="02020603050405020304" pitchFamily="18" charset="0"/>
              </a:rPr>
              <a:t>Es cuando otra Entidad Financiera distinta de la actual nos entrega dinero para pagar el resto pendiente de pago de la hipoteca y otorgar una nueva hipoteca en su Entidad</a:t>
            </a:r>
            <a:r>
              <a:rPr lang="es-ES" sz="4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s-ES" sz="4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500" dirty="0">
                <a:effectLst/>
                <a:latin typeface="Arial" panose="020B0604020202020204" pitchFamily="34" charset="0"/>
                <a:ea typeface="Times New Roman" panose="02020603050405020304" pitchFamily="18" charset="0"/>
                <a:cs typeface="Times New Roman" panose="02020603050405020304" pitchFamily="18" charset="0"/>
              </a:rPr>
              <a:t>Firmas una nueva hipoteca y cancelas la antigua.</a:t>
            </a:r>
          </a:p>
          <a:p>
            <a:pPr algn="just">
              <a:lnSpc>
                <a:spcPct val="107000"/>
              </a:lnSpc>
              <a:spcAft>
                <a:spcPts val="800"/>
              </a:spcAft>
            </a:pPr>
            <a:endParaRPr lang="es-ES" sz="35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3500" kern="1200" dirty="0">
              <a:solidFill>
                <a:srgbClr val="404040"/>
              </a:solidFill>
              <a:effectLst/>
              <a:latin typeface="Arial" panose="020B0604020202020204" pitchFamily="34" charset="0"/>
              <a:ea typeface="+mn-ea"/>
              <a:cs typeface="Times New Roman" panose="02020603050405020304" pitchFamily="18" charset="0"/>
            </a:endParaRPr>
          </a:p>
          <a:p>
            <a:pPr algn="just">
              <a:lnSpc>
                <a:spcPct val="107000"/>
              </a:lnSpc>
              <a:spcAft>
                <a:spcPts val="800"/>
              </a:spcAft>
            </a:pPr>
            <a:r>
              <a:rPr lang="es-ES" sz="3500" kern="1200" dirty="0">
                <a:solidFill>
                  <a:schemeClr val="bg1"/>
                </a:solidFill>
                <a:effectLst/>
                <a:latin typeface="Arial" panose="020B0604020202020204" pitchFamily="34" charset="0"/>
                <a:ea typeface="+mn-ea"/>
                <a:cs typeface="Times New Roman" panose="02020603050405020304" pitchFamily="18" charset="0"/>
              </a:rPr>
              <a:t>La cancelación con firma de nueva hipoteca es la operación más cara de las estudiadas, dado que suponen dos operaciones , la cancelación con los gastos que supone así como la firma de la nueva hipoteca</a:t>
            </a:r>
            <a:r>
              <a:rPr lang="es-ES" sz="4600" kern="1200" dirty="0">
                <a:solidFill>
                  <a:schemeClr val="bg1"/>
                </a:solidFill>
                <a:effectLst/>
                <a:latin typeface="Arial" panose="020B0604020202020204" pitchFamily="34" charset="0"/>
                <a:ea typeface="+mn-ea"/>
                <a:cs typeface="Times New Roman" panose="02020603050405020304" pitchFamily="18" charset="0"/>
              </a:rPr>
              <a:t>.</a:t>
            </a:r>
            <a:endParaRPr lang="es-ES" sz="4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defTabSz="179388">
              <a:lnSpc>
                <a:spcPct val="115000"/>
              </a:lnSpc>
              <a:spcAft>
                <a:spcPts val="800"/>
              </a:spcAft>
            </a:pP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C4BDE15F-3B73-4E40-A433-721A1D17D4A3}"/>
              </a:ext>
            </a:extLst>
          </p:cNvPr>
          <p:cNvPicPr>
            <a:picLocks noChangeAspect="1"/>
          </p:cNvPicPr>
          <p:nvPr/>
        </p:nvPicPr>
        <p:blipFill>
          <a:blip r:embed="rId5"/>
          <a:stretch>
            <a:fillRect/>
          </a:stretch>
        </p:blipFill>
        <p:spPr>
          <a:xfrm>
            <a:off x="10763640" y="1416600"/>
            <a:ext cx="1615580" cy="3316511"/>
          </a:xfrm>
          <a:prstGeom prst="rect">
            <a:avLst/>
          </a:prstGeom>
        </p:spPr>
      </p:pic>
    </p:spTree>
    <p:extLst>
      <p:ext uri="{BB962C8B-B14F-4D97-AF65-F5344CB8AC3E}">
        <p14:creationId xmlns:p14="http://schemas.microsoft.com/office/powerpoint/2010/main" val="21855996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dirty="0">
                <a:effectLst/>
                <a:latin typeface="Calibri" panose="020F0502020204030204" pitchFamily="34" charset="0"/>
                <a:ea typeface="Calibri" panose="020F0502020204030204" pitchFamily="34" charset="0"/>
                <a:cs typeface="Times New Roman" panose="02020603050405020304" pitchFamily="18" charset="0"/>
              </a:rPr>
              <a:t>CODIGO DE BUENAS PRACTICAS EN 2023</a:t>
            </a:r>
            <a:endParaRPr lang="es-ES" sz="3600" b="0" strike="noStrike" spc="-1" dirty="0">
              <a:latin typeface="Arial"/>
            </a:endParaRPr>
          </a:p>
        </p:txBody>
      </p:sp>
      <p:sp>
        <p:nvSpPr>
          <p:cNvPr id="138" name="CustomShape 2"/>
          <p:cNvSpPr/>
          <p:nvPr/>
        </p:nvSpPr>
        <p:spPr>
          <a:xfrm>
            <a:off x="830968" y="1218960"/>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r>
              <a:rPr lang="es-ES" sz="2400" dirty="0">
                <a:effectLst/>
                <a:latin typeface="Calibri" panose="020F0502020204030204" pitchFamily="34" charset="0"/>
                <a:ea typeface="Calibri" panose="020F0502020204030204" pitchFamily="34" charset="0"/>
                <a:cs typeface="Times New Roman" panose="02020603050405020304" pitchFamily="18" charset="0"/>
              </a:rPr>
              <a:t>Existen dos tipos de código: 1) Para las familias vulnerables y 2) para consumidores financieros de clase media, ambos según requisitos establecidos en el Real Decreto Ley 19/2022 de 22 de noviembre que modificó el RD Ley 6/2012 de 9 de marzo y otras normas posteriores. </a:t>
            </a:r>
          </a:p>
          <a:p>
            <a:pPr algn="just">
              <a:lnSpc>
                <a:spcPct val="107000"/>
              </a:lnSpc>
              <a:spcAft>
                <a:spcPts val="800"/>
              </a:spcAft>
            </a:pPr>
            <a:r>
              <a:rPr lang="es-ES" sz="2400" dirty="0">
                <a:effectLst/>
                <a:latin typeface="Calibri" panose="020F0502020204030204" pitchFamily="34" charset="0"/>
                <a:ea typeface="Calibri" panose="020F0502020204030204" pitchFamily="34" charset="0"/>
                <a:cs typeface="Times New Roman" panose="02020603050405020304" pitchFamily="18" charset="0"/>
              </a:rPr>
              <a:t>Se basa en la negociación posible de la reunificación de deuda y en adaptar los pagos del deudor (Tipos de interés, plazo, quita, etc) en un Plan propuesto por la Entidad Financiera adherida. Hay medidas previas a la ejecución de judicial hipotecaria y complementarías o sustitutorias.</a:t>
            </a: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4" name="Imagen 3">
            <a:extLst>
              <a:ext uri="{FF2B5EF4-FFF2-40B4-BE49-F238E27FC236}">
                <a16:creationId xmlns:a16="http://schemas.microsoft.com/office/drawing/2014/main" id="{ACC38BFC-1B87-49D8-8BB8-4CF6EAA179CD}"/>
              </a:ext>
            </a:extLst>
          </p:cNvPr>
          <p:cNvPicPr>
            <a:picLocks noChangeAspect="1"/>
          </p:cNvPicPr>
          <p:nvPr/>
        </p:nvPicPr>
        <p:blipFill>
          <a:blip r:embed="rId5"/>
          <a:stretch>
            <a:fillRect/>
          </a:stretch>
        </p:blipFill>
        <p:spPr>
          <a:xfrm>
            <a:off x="830968" y="4687981"/>
            <a:ext cx="2188654" cy="1902117"/>
          </a:xfrm>
          <a:prstGeom prst="rect">
            <a:avLst/>
          </a:prstGeom>
        </p:spPr>
      </p:pic>
    </p:spTree>
    <p:extLst>
      <p:ext uri="{BB962C8B-B14F-4D97-AF65-F5344CB8AC3E}">
        <p14:creationId xmlns:p14="http://schemas.microsoft.com/office/powerpoint/2010/main" val="6753622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466E5FD3-2E14-42F5-BB8A-B45C6502FD78}" type="slidenum">
              <a:rPr lang="es-ES" smtClean="0"/>
              <a:t>22</a:t>
            </a:fld>
            <a:endParaRPr lang="es-ES" dirty="0"/>
          </a:p>
        </p:txBody>
      </p:sp>
      <p:pic>
        <p:nvPicPr>
          <p:cNvPr id="2" name="Marcador de posición de imagen 1"/>
          <p:cNvPicPr>
            <a:picLocks noGrp="1" noChangeAspect="1"/>
          </p:cNvPicPr>
          <p:nvPr>
            <p:ph type="pic" idx="1"/>
          </p:nvPr>
        </p:nvPicPr>
        <p:blipFill>
          <a:blip r:embed="rId2"/>
          <a:srcRect t="34718" b="34718"/>
          <a:stretch>
            <a:fillRect/>
          </a:stretch>
        </p:blipFill>
        <p:spPr>
          <a:xfrm>
            <a:off x="2383151" y="674871"/>
            <a:ext cx="8915400" cy="5508258"/>
          </a:xfrm>
          <a:prstGeom prst="rect">
            <a:avLst/>
          </a:prstGeom>
        </p:spPr>
      </p:pic>
      <p:sp>
        <p:nvSpPr>
          <p:cNvPr id="3" name="Rectángulo 2"/>
          <p:cNvSpPr/>
          <p:nvPr/>
        </p:nvSpPr>
        <p:spPr>
          <a:xfrm>
            <a:off x="3048000" y="3105835"/>
            <a:ext cx="6096000" cy="646331"/>
          </a:xfrm>
          <a:prstGeom prst="rect">
            <a:avLst/>
          </a:prstGeom>
        </p:spPr>
        <p:txBody>
          <a:bodyPr>
            <a:spAutoFit/>
          </a:bodyPr>
          <a:lstStyle/>
          <a:p>
            <a:br>
              <a:rPr lang="ca-ES" dirty="0"/>
            </a:br>
            <a:endParaRPr lang="ca-ES" dirty="0"/>
          </a:p>
        </p:txBody>
      </p:sp>
      <p:sp>
        <p:nvSpPr>
          <p:cNvPr id="4" name="Rectángulo 3"/>
          <p:cNvSpPr/>
          <p:nvPr/>
        </p:nvSpPr>
        <p:spPr>
          <a:xfrm>
            <a:off x="3563155" y="922884"/>
            <a:ext cx="6096000" cy="954107"/>
          </a:xfrm>
          <a:prstGeom prst="rect">
            <a:avLst/>
          </a:prstGeom>
        </p:spPr>
        <p:txBody>
          <a:bodyPr>
            <a:spAutoFit/>
          </a:bodyPr>
          <a:lstStyle/>
          <a:p>
            <a:r>
              <a:rPr lang="es-ES" sz="2800" b="1" dirty="0"/>
              <a:t>¿Te ahogan las cuotas de la hipoteca u otros préstamos? </a:t>
            </a:r>
            <a:endParaRPr lang="ca-ES" sz="2800" dirty="0"/>
          </a:p>
        </p:txBody>
      </p:sp>
    </p:spTree>
    <p:extLst>
      <p:ext uri="{BB962C8B-B14F-4D97-AF65-F5344CB8AC3E}">
        <p14:creationId xmlns:p14="http://schemas.microsoft.com/office/powerpoint/2010/main" val="137416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65915" y="437882"/>
            <a:ext cx="10882647" cy="2356833"/>
          </a:xfrm>
        </p:spPr>
        <p:txBody>
          <a:bodyPr>
            <a:normAutofit fontScale="90000"/>
          </a:bodyPr>
          <a:lstStyle/>
          <a:p>
            <a:pPr algn="ctr"/>
            <a:br>
              <a:rPr lang="es-ES" dirty="0"/>
            </a:br>
            <a:br>
              <a:rPr lang="es-ES" dirty="0"/>
            </a:br>
            <a:r>
              <a:rPr lang="es-ES" b="1" dirty="0">
                <a:latin typeface="Century Gothic" panose="020B0502020202020204" pitchFamily="34" charset="0"/>
              </a:rPr>
              <a:t>¿</a:t>
            </a:r>
            <a:r>
              <a:rPr lang="es-ES" dirty="0"/>
              <a:t> </a:t>
            </a:r>
            <a:r>
              <a:rPr lang="es-ES" sz="3100" b="1" dirty="0"/>
              <a:t>PROBLEMAS DE PAGO DE LA HIPOTECA Y OTRAS DEUDAS  </a:t>
            </a:r>
            <a:r>
              <a:rPr lang="es-ES" sz="4400" b="1" dirty="0">
                <a:latin typeface="Century Gothic" panose="020B0502020202020204" pitchFamily="34" charset="0"/>
              </a:rPr>
              <a:t>?</a:t>
            </a:r>
            <a:br>
              <a:rPr lang="es-ES" sz="3100" b="1" dirty="0"/>
            </a:br>
            <a:r>
              <a:rPr lang="es-ES" sz="3100" b="1" dirty="0"/>
              <a:t> ¿QUÉ OPCIONES TENGO?</a:t>
            </a:r>
            <a:br>
              <a:rPr lang="es-ES" sz="3100" b="1" dirty="0"/>
            </a:br>
            <a:endParaRPr lang="es-ES" sz="3100" b="1" dirty="0"/>
          </a:p>
        </p:txBody>
      </p:sp>
      <p:sp>
        <p:nvSpPr>
          <p:cNvPr id="3" name="Subtítulo 2"/>
          <p:cNvSpPr>
            <a:spLocks noGrp="1"/>
          </p:cNvSpPr>
          <p:nvPr>
            <p:ph type="subTitle" idx="1"/>
          </p:nvPr>
        </p:nvSpPr>
        <p:spPr>
          <a:xfrm>
            <a:off x="1841500" y="4148961"/>
            <a:ext cx="10350500" cy="563141"/>
          </a:xfrm>
        </p:spPr>
        <p:txBody>
          <a:bodyPr>
            <a:normAutofit/>
          </a:bodyPr>
          <a:lstStyle/>
          <a:p>
            <a:r>
              <a:rPr lang="es-ES" sz="2400" b="1" dirty="0"/>
              <a:t>APLICACIÓN DEL CÓDIGO DE BUENAS PRACTICAS BANCARIAS</a:t>
            </a:r>
          </a:p>
        </p:txBody>
      </p:sp>
      <p:sp>
        <p:nvSpPr>
          <p:cNvPr id="4" name="Marcador de número de diapositiva 3"/>
          <p:cNvSpPr>
            <a:spLocks noGrp="1"/>
          </p:cNvSpPr>
          <p:nvPr>
            <p:ph type="sldNum" sz="quarter" idx="12"/>
          </p:nvPr>
        </p:nvSpPr>
        <p:spPr/>
        <p:txBody>
          <a:bodyPr/>
          <a:lstStyle/>
          <a:p>
            <a:fld id="{466E5FD3-2E14-42F5-BB8A-B45C6502FD78}" type="slidenum">
              <a:rPr lang="es-ES" smtClean="0"/>
              <a:t>23</a:t>
            </a:fld>
            <a:endParaRPr lang="es-ES" dirty="0"/>
          </a:p>
        </p:txBody>
      </p:sp>
      <p:sp>
        <p:nvSpPr>
          <p:cNvPr id="6" name="CustomShape 2"/>
          <p:cNvSpPr/>
          <p:nvPr/>
        </p:nvSpPr>
        <p:spPr>
          <a:xfrm>
            <a:off x="2421788" y="5340520"/>
            <a:ext cx="3822120" cy="1245240"/>
          </a:xfrm>
          <a:prstGeom prst="rect">
            <a:avLst/>
          </a:prstGeom>
          <a:blipFill rotWithShape="0">
            <a:blip r:embed="rId3"/>
            <a:stretch>
              <a:fillRect/>
            </a:stretch>
          </a:blipFill>
          <a:ln>
            <a:noFill/>
          </a:ln>
        </p:spPr>
        <p:style>
          <a:lnRef idx="0">
            <a:scrgbClr r="0" g="0" b="0"/>
          </a:lnRef>
          <a:fillRef idx="0">
            <a:scrgbClr r="0" g="0" b="0"/>
          </a:fillRef>
          <a:effectRef idx="0">
            <a:scrgbClr r="0" g="0" b="0"/>
          </a:effectRef>
          <a:fontRef idx="minor"/>
        </p:style>
      </p:sp>
      <p:sp>
        <p:nvSpPr>
          <p:cNvPr id="5" name="CuadroTexto 4"/>
          <p:cNvSpPr txBox="1"/>
          <p:nvPr/>
        </p:nvSpPr>
        <p:spPr>
          <a:xfrm>
            <a:off x="2159356" y="3273644"/>
            <a:ext cx="9465458" cy="461665"/>
          </a:xfrm>
          <a:prstGeom prst="rect">
            <a:avLst/>
          </a:prstGeom>
          <a:noFill/>
        </p:spPr>
        <p:txBody>
          <a:bodyPr wrap="square" rtlCol="0">
            <a:spAutoFit/>
          </a:bodyPr>
          <a:lstStyle/>
          <a:p>
            <a:pPr algn="ctr"/>
            <a:r>
              <a:rPr lang="es-ES" sz="2400" b="1" dirty="0"/>
              <a:t>Ponente y presentador:  FREDERIC MORENO i JULIÁN</a:t>
            </a:r>
          </a:p>
        </p:txBody>
      </p:sp>
    </p:spTree>
    <p:extLst>
      <p:ext uri="{BB962C8B-B14F-4D97-AF65-F5344CB8AC3E}">
        <p14:creationId xmlns:p14="http://schemas.microsoft.com/office/powerpoint/2010/main" val="3299219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42025" y="397284"/>
            <a:ext cx="8911687" cy="1280890"/>
          </a:xfrm>
        </p:spPr>
        <p:txBody>
          <a:bodyPr/>
          <a:lstStyle/>
          <a:p>
            <a:pPr algn="just"/>
            <a:r>
              <a:rPr lang="es-ES" b="1" dirty="0"/>
              <a:t>INTRODUCCIÓN</a:t>
            </a:r>
          </a:p>
        </p:txBody>
      </p:sp>
      <p:sp>
        <p:nvSpPr>
          <p:cNvPr id="3" name="Marcador de contenido 2"/>
          <p:cNvSpPr>
            <a:spLocks noGrp="1"/>
          </p:cNvSpPr>
          <p:nvPr>
            <p:ph idx="1"/>
          </p:nvPr>
        </p:nvSpPr>
        <p:spPr>
          <a:xfrm>
            <a:off x="1742025" y="1678174"/>
            <a:ext cx="9939113" cy="5376930"/>
          </a:xfrm>
        </p:spPr>
        <p:txBody>
          <a:bodyPr>
            <a:normAutofit/>
          </a:bodyPr>
          <a:lstStyle/>
          <a:p>
            <a:r>
              <a:rPr lang="es-ES" sz="2000" b="1" dirty="0">
                <a:solidFill>
                  <a:schemeClr val="tx1"/>
                </a:solidFill>
              </a:rPr>
              <a:t>¿QUÉ PUEDO HACER SI NO LLEGO A FINAL DE MES Y NO PUEDO PAGAR LAS CUOTAS DE LA HIPOTECA?</a:t>
            </a:r>
          </a:p>
          <a:p>
            <a:pPr lvl="1"/>
            <a:r>
              <a:rPr lang="es-ES" sz="2000" dirty="0"/>
              <a:t>Muchas familias se ven en </a:t>
            </a:r>
            <a:r>
              <a:rPr lang="es-ES" sz="2000" b="1" dirty="0"/>
              <a:t>dificultades para pagar </a:t>
            </a:r>
            <a:r>
              <a:rPr lang="es-ES" sz="2000" dirty="0"/>
              <a:t>las cuotas de la hipoteca, el alquiler de su casa o sus préstamos y ahora con la pandemia ocasionada por el COVID 19, se ha agravado la crisis económica para muchos hogares</a:t>
            </a:r>
          </a:p>
          <a:p>
            <a:pPr lvl="1"/>
            <a:r>
              <a:rPr lang="es-ES" sz="2000" dirty="0"/>
              <a:t>Existen </a:t>
            </a:r>
            <a:r>
              <a:rPr lang="es-ES" sz="2000" b="1" dirty="0"/>
              <a:t>soluciones para poder acogerse a varias opciones </a:t>
            </a:r>
            <a:r>
              <a:rPr lang="es-ES" sz="2000" dirty="0"/>
              <a:t>para evitar que el impago suponga la pérdida de la vivienda, para ello se deberá optar desde la </a:t>
            </a:r>
            <a:r>
              <a:rPr lang="es-ES" sz="2000" b="1" dirty="0"/>
              <a:t>negociación con el Banco </a:t>
            </a:r>
            <a:r>
              <a:rPr lang="es-ES" sz="2000" dirty="0"/>
              <a:t>llegando al </a:t>
            </a:r>
            <a:r>
              <a:rPr lang="es-ES" sz="2000" b="1" dirty="0"/>
              <a:t>acuerdo de reestructuración de la deuda </a:t>
            </a:r>
            <a:r>
              <a:rPr lang="es-ES" sz="2000" dirty="0"/>
              <a:t>con cambios(tipos interés, plazo, etc. </a:t>
            </a:r>
            <a:r>
              <a:rPr lang="es-ES" sz="2000" b="1" dirty="0"/>
              <a:t>o finalmente tener que vender la </a:t>
            </a:r>
            <a:r>
              <a:rPr lang="es-ES" sz="2000" dirty="0">
                <a:solidFill>
                  <a:schemeClr val="bg1"/>
                </a:solidFill>
              </a:rPr>
              <a:t>, </a:t>
            </a:r>
            <a:r>
              <a:rPr lang="es-ES" sz="2000" dirty="0"/>
              <a:t>vivienda evitando en todo caso la ejecución judicial.</a:t>
            </a:r>
          </a:p>
          <a:p>
            <a:pPr marL="457200" lvl="1" indent="0">
              <a:buNone/>
            </a:pPr>
            <a:endParaRPr lang="es-ES" sz="2000" dirty="0">
              <a:solidFill>
                <a:schemeClr val="bg1"/>
              </a:solidFill>
            </a:endParaRPr>
          </a:p>
          <a:p>
            <a:pPr lvl="1"/>
            <a:r>
              <a:rPr lang="es-ES" sz="2000" b="1" dirty="0">
                <a:solidFill>
                  <a:schemeClr val="bg1"/>
                </a:solidFill>
              </a:rPr>
              <a:t>La opción  que vamos a comentar es la del Código de Buenas  Practicas Bancarias</a:t>
            </a:r>
          </a:p>
          <a:p>
            <a:pPr lvl="1"/>
            <a:endParaRPr lang="es-ES" sz="2000" dirty="0">
              <a:solidFill>
                <a:schemeClr val="bg1"/>
              </a:solidFill>
            </a:endParaRPr>
          </a:p>
          <a:p>
            <a:pPr lvl="1"/>
            <a:r>
              <a:rPr lang="es-ES" sz="2000" b="1" dirty="0">
                <a:solidFill>
                  <a:schemeClr val="bg1"/>
                </a:solidFill>
              </a:rPr>
              <a:t>También en el caso de no se posible la aplicación del CBPB  podría aplicarse si hay los requisitos requeridos  la Ley de Segunda Oportunidad, que es un procedimiento judicial.</a:t>
            </a:r>
          </a:p>
        </p:txBody>
      </p:sp>
      <p:sp>
        <p:nvSpPr>
          <p:cNvPr id="4" name="Marcador de número de diapositiva 3"/>
          <p:cNvSpPr>
            <a:spLocks noGrp="1"/>
          </p:cNvSpPr>
          <p:nvPr>
            <p:ph type="sldNum" sz="quarter" idx="12"/>
          </p:nvPr>
        </p:nvSpPr>
        <p:spPr/>
        <p:txBody>
          <a:bodyPr/>
          <a:lstStyle/>
          <a:p>
            <a:fld id="{466E5FD3-2E14-42F5-BB8A-B45C6502FD78}" type="slidenum">
              <a:rPr lang="es-ES" smtClean="0"/>
              <a:t>24</a:t>
            </a:fld>
            <a:endParaRPr lang="es-ES" dirty="0"/>
          </a:p>
        </p:txBody>
      </p:sp>
      <p:pic>
        <p:nvPicPr>
          <p:cNvPr id="1028" name="Picture 4" descr="Resultado de imagen de adicae consumidor vulner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44100" y="0"/>
            <a:ext cx="2260779" cy="1397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548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42920" y="329899"/>
            <a:ext cx="7529870" cy="1280890"/>
          </a:xfrm>
        </p:spPr>
        <p:txBody>
          <a:bodyPr>
            <a:normAutofit fontScale="90000"/>
          </a:bodyPr>
          <a:lstStyle/>
          <a:p>
            <a:r>
              <a:rPr lang="es-ES" sz="3200" b="1" dirty="0"/>
              <a:t>ALTERNATIVAS PARA REESTRUCTURAR LA DEUDA HIPOTECARIA</a:t>
            </a:r>
          </a:p>
        </p:txBody>
      </p:sp>
      <p:sp>
        <p:nvSpPr>
          <p:cNvPr id="3" name="Marcador de contenido 2"/>
          <p:cNvSpPr>
            <a:spLocks noGrp="1"/>
          </p:cNvSpPr>
          <p:nvPr>
            <p:ph idx="1"/>
          </p:nvPr>
        </p:nvSpPr>
        <p:spPr/>
        <p:txBody>
          <a:bodyPr>
            <a:normAutofit/>
          </a:bodyPr>
          <a:lstStyle/>
          <a:p>
            <a:endParaRPr lang="es-ES" sz="2000" b="1" dirty="0"/>
          </a:p>
          <a:p>
            <a:endParaRPr lang="es-ES" sz="2000" b="1" dirty="0"/>
          </a:p>
          <a:p>
            <a:r>
              <a:rPr lang="es-ES" sz="2000" b="1" dirty="0"/>
              <a:t>EL CÓDIGO DE BUENAS PRÁCTICAS BANCARIAS</a:t>
            </a:r>
          </a:p>
          <a:p>
            <a:pPr marL="0" indent="0">
              <a:buNone/>
            </a:pPr>
            <a:endParaRPr lang="es-ES" sz="2000" b="1" dirty="0"/>
          </a:p>
          <a:p>
            <a:r>
              <a:rPr lang="es-ES" sz="2000" b="1" dirty="0"/>
              <a:t>LA SEGUNDA OPORTUNIDAD</a:t>
            </a:r>
          </a:p>
        </p:txBody>
      </p:sp>
      <p:sp>
        <p:nvSpPr>
          <p:cNvPr id="4" name="Marcador de número de diapositiva 3"/>
          <p:cNvSpPr>
            <a:spLocks noGrp="1"/>
          </p:cNvSpPr>
          <p:nvPr>
            <p:ph type="sldNum" sz="quarter" idx="12"/>
          </p:nvPr>
        </p:nvSpPr>
        <p:spPr/>
        <p:txBody>
          <a:bodyPr/>
          <a:lstStyle/>
          <a:p>
            <a:fld id="{466E5FD3-2E14-42F5-BB8A-B45C6502FD78}" type="slidenum">
              <a:rPr lang="es-ES" smtClean="0"/>
              <a:t>25</a:t>
            </a:fld>
            <a:endParaRPr lang="es-ES" dirty="0"/>
          </a:p>
        </p:txBody>
      </p:sp>
      <p:pic>
        <p:nvPicPr>
          <p:cNvPr id="5" name="Imagen 4"/>
          <p:cNvPicPr>
            <a:picLocks noChangeAspect="1"/>
          </p:cNvPicPr>
          <p:nvPr/>
        </p:nvPicPr>
        <p:blipFill>
          <a:blip r:embed="rId3"/>
          <a:stretch>
            <a:fillRect/>
          </a:stretch>
        </p:blipFill>
        <p:spPr>
          <a:xfrm>
            <a:off x="10058215" y="0"/>
            <a:ext cx="2133785" cy="1201016"/>
          </a:xfrm>
          <a:prstGeom prst="rect">
            <a:avLst/>
          </a:prstGeom>
        </p:spPr>
      </p:pic>
    </p:spTree>
    <p:extLst>
      <p:ext uri="{BB962C8B-B14F-4D97-AF65-F5344CB8AC3E}">
        <p14:creationId xmlns:p14="http://schemas.microsoft.com/office/powerpoint/2010/main" val="388983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99846" y="52194"/>
            <a:ext cx="8510953" cy="1303068"/>
          </a:xfrm>
        </p:spPr>
        <p:txBody>
          <a:bodyPr>
            <a:normAutofit/>
          </a:bodyPr>
          <a:lstStyle/>
          <a:p>
            <a:r>
              <a:rPr lang="ca-ES" sz="3200" b="1" dirty="0"/>
              <a:t>1.6.2.3. </a:t>
            </a:r>
            <a:r>
              <a:rPr lang="es-ES" sz="3200" b="1" dirty="0"/>
              <a:t>Documentos que puede pedir la</a:t>
            </a:r>
            <a:br>
              <a:rPr lang="es-ES" sz="3200" b="1" dirty="0"/>
            </a:br>
            <a:r>
              <a:rPr lang="es-ES" sz="3200" b="1" dirty="0"/>
              <a:t>             Entidad Financiera </a:t>
            </a:r>
          </a:p>
        </p:txBody>
      </p:sp>
      <p:sp>
        <p:nvSpPr>
          <p:cNvPr id="3" name="Marcador de contenido 2"/>
          <p:cNvSpPr>
            <a:spLocks noGrp="1"/>
          </p:cNvSpPr>
          <p:nvPr>
            <p:ph idx="1"/>
          </p:nvPr>
        </p:nvSpPr>
        <p:spPr>
          <a:xfrm>
            <a:off x="1033670" y="1879600"/>
            <a:ext cx="11158330" cy="5626099"/>
          </a:xfrm>
        </p:spPr>
        <p:txBody>
          <a:bodyPr>
            <a:noAutofit/>
          </a:bodyPr>
          <a:lstStyle/>
          <a:p>
            <a:pPr marL="441325" lvl="3" indent="-342900" algn="just">
              <a:buFont typeface="+mj-lt"/>
              <a:buAutoNum type="arabicPeriod"/>
            </a:pPr>
            <a:r>
              <a:rPr lang="es-ES" sz="1900" b="1" dirty="0"/>
              <a:t>Copia de las 3 últimas nóminas o pensiones </a:t>
            </a:r>
            <a:r>
              <a:rPr lang="es-ES" sz="1900" dirty="0"/>
              <a:t>cobradas para los miembros de la U. Familiar</a:t>
            </a:r>
          </a:p>
          <a:p>
            <a:pPr marL="441325" lvl="3" indent="-342900" algn="just">
              <a:buFont typeface="+mj-lt"/>
              <a:buAutoNum type="arabicPeriod"/>
            </a:pPr>
            <a:r>
              <a:rPr lang="es-ES" sz="1900" b="1" dirty="0"/>
              <a:t>Certificados de rentas </a:t>
            </a:r>
            <a:r>
              <a:rPr lang="es-ES" sz="1900" dirty="0"/>
              <a:t>de los miembros de la Unidad Familiar del último ejercicio</a:t>
            </a:r>
          </a:p>
          <a:p>
            <a:pPr marL="441325" lvl="3" indent="-342900" algn="just">
              <a:buFont typeface="+mj-lt"/>
              <a:buAutoNum type="arabicPeriod"/>
            </a:pPr>
            <a:r>
              <a:rPr lang="es-ES" sz="1900" b="1" dirty="0"/>
              <a:t>El certificado de ayudas prestaciones o renta de inserción </a:t>
            </a:r>
            <a:r>
              <a:rPr lang="es-ES" sz="1900" dirty="0"/>
              <a:t>que cobre cualquier miembro de la U. F.</a:t>
            </a:r>
          </a:p>
          <a:p>
            <a:pPr marL="441325" lvl="3" indent="-342900" algn="just">
              <a:buFont typeface="+mj-lt"/>
              <a:buAutoNum type="arabicPeriod"/>
            </a:pPr>
            <a:r>
              <a:rPr lang="es-ES" sz="1900" b="1" dirty="0"/>
              <a:t>El libro de familia o documento acreditativo de la inscripción </a:t>
            </a:r>
            <a:r>
              <a:rPr lang="es-ES" sz="1900" dirty="0"/>
              <a:t>en el Registro Civil de la situación familiar</a:t>
            </a:r>
          </a:p>
          <a:p>
            <a:pPr marL="441325" lvl="3" indent="-342900" algn="just">
              <a:buFont typeface="+mj-lt"/>
              <a:buAutoNum type="arabicPeriod"/>
            </a:pPr>
            <a:r>
              <a:rPr lang="es-ES" sz="1900" b="1" dirty="0"/>
              <a:t>Certificado de empadronamiento </a:t>
            </a:r>
            <a:r>
              <a:rPr lang="es-ES" sz="1900" dirty="0"/>
              <a:t>de los miembros que habiten en la vivienda familiar</a:t>
            </a:r>
          </a:p>
          <a:p>
            <a:pPr marL="441325" lvl="3" indent="-342900" algn="just">
              <a:buFont typeface="+mj-lt"/>
              <a:buAutoNum type="arabicPeriod"/>
            </a:pPr>
            <a:r>
              <a:rPr lang="es-ES" sz="1900" b="1" dirty="0"/>
              <a:t>Declaración de discapacidad dependencia o incapacitad permanente </a:t>
            </a:r>
            <a:r>
              <a:rPr lang="es-ES" sz="1900" dirty="0"/>
              <a:t>de los miembros de la U. F. que estén en esta situación</a:t>
            </a:r>
          </a:p>
          <a:p>
            <a:pPr marL="441325" lvl="3" indent="-342900" algn="just">
              <a:buFont typeface="+mj-lt"/>
              <a:buAutoNum type="arabicPeriod"/>
            </a:pPr>
            <a:r>
              <a:rPr lang="es-ES" sz="1900" b="1" dirty="0">
                <a:solidFill>
                  <a:schemeClr val="bg1"/>
                </a:solidFill>
              </a:rPr>
              <a:t>Certificados del Registro de la Propiedad  de titularidades </a:t>
            </a:r>
            <a:r>
              <a:rPr lang="es-ES" sz="1900" dirty="0">
                <a:solidFill>
                  <a:schemeClr val="bg1"/>
                </a:solidFill>
              </a:rPr>
              <a:t>de cada </a:t>
            </a:r>
            <a:r>
              <a:rPr lang="es-ES" sz="1900" dirty="0" err="1">
                <a:solidFill>
                  <a:schemeClr val="bg1"/>
                </a:solidFill>
              </a:rPr>
              <a:t>mienbroe</a:t>
            </a:r>
            <a:r>
              <a:rPr lang="es-ES" sz="1900" dirty="0">
                <a:solidFill>
                  <a:schemeClr val="bg1"/>
                </a:solidFill>
              </a:rPr>
              <a:t> de la unidad familiar </a:t>
            </a:r>
          </a:p>
          <a:p>
            <a:pPr marL="441325" lvl="3" indent="-342900" algn="just">
              <a:buFont typeface="+mj-lt"/>
              <a:buAutoNum type="arabicPeriod"/>
            </a:pPr>
            <a:r>
              <a:rPr lang="es-ES" sz="1900" b="1" dirty="0">
                <a:solidFill>
                  <a:schemeClr val="bg1"/>
                </a:solidFill>
              </a:rPr>
              <a:t>Copia de las escrituras de: propiedad de la vivienda y de la hipoteca otorgada con  garantía.</a:t>
            </a:r>
          </a:p>
          <a:p>
            <a:pPr marL="441325" lvl="3" indent="-342900" algn="just">
              <a:buFont typeface="+mj-lt"/>
              <a:buAutoNum type="arabicPeriod"/>
            </a:pPr>
            <a:r>
              <a:rPr lang="es-ES" sz="1900" b="1" dirty="0">
                <a:solidFill>
                  <a:schemeClr val="bg1"/>
                </a:solidFill>
              </a:rPr>
              <a:t>Declaración responsable </a:t>
            </a:r>
            <a:r>
              <a:rPr lang="es-ES" sz="1900" dirty="0">
                <a:solidFill>
                  <a:schemeClr val="bg1"/>
                </a:solidFill>
              </a:rPr>
              <a:t>en la que tu y los cotitulares ratifiquen que cumplen con los requisitos para acogeros al Código de Buenas Prácticas</a:t>
            </a:r>
            <a:r>
              <a:rPr lang="es-ES" sz="1900" b="1" dirty="0">
                <a:solidFill>
                  <a:schemeClr val="bg1"/>
                </a:solidFill>
              </a:rPr>
              <a:t>.</a:t>
            </a:r>
          </a:p>
        </p:txBody>
      </p:sp>
      <p:sp>
        <p:nvSpPr>
          <p:cNvPr id="4" name="Marcador de número de diapositiva 3"/>
          <p:cNvSpPr>
            <a:spLocks noGrp="1"/>
          </p:cNvSpPr>
          <p:nvPr>
            <p:ph type="sldNum" sz="quarter" idx="12"/>
          </p:nvPr>
        </p:nvSpPr>
        <p:spPr/>
        <p:txBody>
          <a:bodyPr/>
          <a:lstStyle/>
          <a:p>
            <a:fld id="{466E5FD3-2E14-42F5-BB8A-B45C6502FD78}" type="slidenum">
              <a:rPr lang="es-ES" smtClean="0"/>
              <a:t>26</a:t>
            </a:fld>
            <a:endParaRPr lang="es-ES" dirty="0"/>
          </a:p>
        </p:txBody>
      </p:sp>
      <p:pic>
        <p:nvPicPr>
          <p:cNvPr id="5" name="Imagen 4"/>
          <p:cNvPicPr>
            <a:picLocks noChangeAspect="1"/>
          </p:cNvPicPr>
          <p:nvPr/>
        </p:nvPicPr>
        <p:blipFill>
          <a:blip r:embed="rId2"/>
          <a:stretch>
            <a:fillRect/>
          </a:stretch>
        </p:blipFill>
        <p:spPr>
          <a:xfrm>
            <a:off x="10296191" y="0"/>
            <a:ext cx="1945177" cy="1377833"/>
          </a:xfrm>
          <a:prstGeom prst="rect">
            <a:avLst/>
          </a:prstGeom>
        </p:spPr>
      </p:pic>
    </p:spTree>
    <p:extLst>
      <p:ext uri="{BB962C8B-B14F-4D97-AF65-F5344CB8AC3E}">
        <p14:creationId xmlns:p14="http://schemas.microsoft.com/office/powerpoint/2010/main" val="1312922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73024" y="293910"/>
            <a:ext cx="8911687" cy="1061353"/>
          </a:xfrm>
        </p:spPr>
        <p:txBody>
          <a:bodyPr/>
          <a:lstStyle/>
          <a:p>
            <a:r>
              <a:rPr lang="es-ES" b="1" dirty="0"/>
              <a:t>1.6.3. Conclusiones</a:t>
            </a:r>
            <a:endParaRPr lang="ca-ES" b="1" dirty="0"/>
          </a:p>
        </p:txBody>
      </p:sp>
      <p:sp>
        <p:nvSpPr>
          <p:cNvPr id="3" name="Marcador de contenido 2"/>
          <p:cNvSpPr>
            <a:spLocks noGrp="1"/>
          </p:cNvSpPr>
          <p:nvPr>
            <p:ph idx="1"/>
          </p:nvPr>
        </p:nvSpPr>
        <p:spPr>
          <a:xfrm>
            <a:off x="406400" y="1649173"/>
            <a:ext cx="11098212" cy="5034962"/>
          </a:xfrm>
        </p:spPr>
        <p:txBody>
          <a:bodyPr>
            <a:noAutofit/>
          </a:bodyPr>
          <a:lstStyle/>
          <a:p>
            <a:pPr marL="0" indent="0">
              <a:buNone/>
            </a:pPr>
            <a:endParaRPr lang="es-ES" sz="2000" dirty="0"/>
          </a:p>
          <a:p>
            <a:pPr lvl="1" algn="just"/>
            <a:r>
              <a:rPr lang="es-ES" sz="2000" b="1" dirty="0"/>
              <a:t>Si su situación es precaria y no puede pagar la hipoteca</a:t>
            </a:r>
            <a:r>
              <a:rPr lang="es-ES" sz="2000" dirty="0"/>
              <a:t>, es necesario el asesoramiento de un profesional especializado en hipotecas (siempre fuera de la Entidad Financiera) para poder  aplicar el Código de Buenas Prácticas Bancarias.</a:t>
            </a:r>
          </a:p>
          <a:p>
            <a:pPr lvl="1" algn="just"/>
            <a:endParaRPr lang="es-ES" sz="2000" dirty="0"/>
          </a:p>
          <a:p>
            <a:pPr lvl="1" algn="just"/>
            <a:r>
              <a:rPr lang="es-ES" sz="2000" dirty="0"/>
              <a:t>Para ejercer este derecho es muy  importante un </a:t>
            </a:r>
            <a:r>
              <a:rPr lang="es-ES" sz="2000" b="1" dirty="0"/>
              <a:t>correcto procedimiento</a:t>
            </a:r>
            <a:r>
              <a:rPr lang="es-ES" sz="2000" dirty="0"/>
              <a:t>, que empieza por la </a:t>
            </a:r>
            <a:r>
              <a:rPr lang="es-ES" sz="2000" b="1" dirty="0"/>
              <a:t>solicitud</a:t>
            </a:r>
            <a:r>
              <a:rPr lang="es-ES" sz="2000" dirty="0"/>
              <a:t> y sigue con la </a:t>
            </a:r>
            <a:r>
              <a:rPr lang="es-ES" sz="2000" b="1" dirty="0"/>
              <a:t>aportación de los documentos acreditativos</a:t>
            </a:r>
            <a:r>
              <a:rPr lang="es-ES" sz="2000" dirty="0"/>
              <a:t>, todo el proceso debe ser asesorado el prestatario avalador o fiador por un profesional experto en derecho hipotecario. </a:t>
            </a:r>
          </a:p>
          <a:p>
            <a:pPr lvl="1" algn="just"/>
            <a:endParaRPr lang="es-ES" sz="2000" dirty="0"/>
          </a:p>
          <a:p>
            <a:pPr lvl="1" algn="just"/>
            <a:r>
              <a:rPr lang="es-ES" sz="2000" b="1" dirty="0">
                <a:solidFill>
                  <a:schemeClr val="bg1"/>
                </a:solidFill>
              </a:rPr>
              <a:t>Si la Entidad Financiera rechaza la solicitud </a:t>
            </a:r>
            <a:r>
              <a:rPr lang="es-ES" sz="2000" dirty="0">
                <a:solidFill>
                  <a:schemeClr val="bg1"/>
                </a:solidFill>
              </a:rPr>
              <a:t>y su derecho a acogerse al Código de Buenas Prácticas Bancarias ,  el consumidor puede reclamar a dicha Entidad su obligación de concederlo, primero de forma extrajudicial y después en un procedimiento judicial.</a:t>
            </a:r>
            <a:endParaRPr lang="ca-ES" sz="2000" dirty="0">
              <a:solidFill>
                <a:schemeClr val="bg1"/>
              </a:solidFill>
            </a:endParaRPr>
          </a:p>
        </p:txBody>
      </p:sp>
      <p:sp>
        <p:nvSpPr>
          <p:cNvPr id="4" name="Marcador de número de diapositiva 3"/>
          <p:cNvSpPr>
            <a:spLocks noGrp="1"/>
          </p:cNvSpPr>
          <p:nvPr>
            <p:ph type="sldNum" sz="quarter" idx="12"/>
          </p:nvPr>
        </p:nvSpPr>
        <p:spPr/>
        <p:txBody>
          <a:bodyPr/>
          <a:lstStyle/>
          <a:p>
            <a:fld id="{466E5FD3-2E14-42F5-BB8A-B45C6502FD78}" type="slidenum">
              <a:rPr lang="es-ES" smtClean="0"/>
              <a:t>27</a:t>
            </a:fld>
            <a:endParaRPr lang="es-ES" dirty="0"/>
          </a:p>
        </p:txBody>
      </p:sp>
      <p:pic>
        <p:nvPicPr>
          <p:cNvPr id="5" name="Imagen 4"/>
          <p:cNvPicPr>
            <a:picLocks noChangeAspect="1"/>
          </p:cNvPicPr>
          <p:nvPr/>
        </p:nvPicPr>
        <p:blipFill>
          <a:blip r:embed="rId2"/>
          <a:stretch>
            <a:fillRect/>
          </a:stretch>
        </p:blipFill>
        <p:spPr>
          <a:xfrm>
            <a:off x="10328055" y="0"/>
            <a:ext cx="1913313" cy="1355263"/>
          </a:xfrm>
          <a:prstGeom prst="rect">
            <a:avLst/>
          </a:prstGeom>
        </p:spPr>
      </p:pic>
    </p:spTree>
    <p:extLst>
      <p:ext uri="{BB962C8B-B14F-4D97-AF65-F5344CB8AC3E}">
        <p14:creationId xmlns:p14="http://schemas.microsoft.com/office/powerpoint/2010/main" val="502318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466E5FD3-2E14-42F5-BB8A-B45C6502FD78}" type="slidenum">
              <a:rPr lang="es-ES" smtClean="0"/>
              <a:t>28</a:t>
            </a:fld>
            <a:endParaRPr lang="es-ES" dirty="0"/>
          </a:p>
        </p:txBody>
      </p:sp>
      <p:sp>
        <p:nvSpPr>
          <p:cNvPr id="7" name="Rectangle 1">
            <a:extLst>
              <a:ext uri="{FF2B5EF4-FFF2-40B4-BE49-F238E27FC236}">
                <a16:creationId xmlns:a16="http://schemas.microsoft.com/office/drawing/2014/main" id="{75C40E9A-89D4-4FAD-A173-D8B908E74CC3}"/>
              </a:ext>
            </a:extLst>
          </p:cNvPr>
          <p:cNvSpPr>
            <a:spLocks noChangeArrowheads="1"/>
          </p:cNvSpPr>
          <p:nvPr/>
        </p:nvSpPr>
        <p:spPr bwMode="auto">
          <a:xfrm>
            <a:off x="2530855" y="687998"/>
            <a:ext cx="8238745"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3200" b="1" i="0" u="none" strike="noStrike" cap="none" normalizeH="0" baseline="0" dirty="0">
                <a:ln>
                  <a:noFill/>
                </a:ln>
                <a:solidFill>
                  <a:srgbClr val="444444"/>
                </a:solidFill>
                <a:effectLst/>
                <a:latin typeface="inherit"/>
                <a:ea typeface="Times New Roman" panose="02020603050405020304" pitchFamily="18" charset="0"/>
                <a:cs typeface="Segoe UI" panose="020B0502040204020203" pitchFamily="34" charset="0"/>
              </a:rPr>
              <a:t>1.6.4. Bancos adheridos al Código BPB en 2023</a:t>
            </a:r>
            <a:endParaRPr kumimoji="0" lang="es-ES" altLang="es-E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400" b="0" i="0" u="none" strike="noStrike" cap="none" normalizeH="0" baseline="0" dirty="0">
                <a:ln>
                  <a:noFill/>
                </a:ln>
                <a:solidFill>
                  <a:srgbClr val="0E3B52"/>
                </a:solidFill>
                <a:effectLst/>
                <a:latin typeface="Arial" panose="020B0604020202020204" pitchFamily="34" charset="0"/>
                <a:ea typeface="Times New Roman" panose="02020603050405020304" pitchFamily="18" charset="0"/>
                <a:cs typeface="Arial" panose="020B0604020202020204" pitchFamily="34" charset="0"/>
              </a:rPr>
              <a:t>.</a:t>
            </a:r>
            <a:endParaRPr kumimoji="0" lang="es-ES" altLang="es-ES" sz="1800" b="0" i="0" u="none" strike="noStrike" cap="none" normalizeH="0" baseline="0" dirty="0">
              <a:ln>
                <a:noFill/>
              </a:ln>
              <a:solidFill>
                <a:schemeClr val="tx1"/>
              </a:solidFill>
              <a:effectLst/>
              <a:latin typeface="Arial" panose="020B0604020202020204" pitchFamily="34" charset="0"/>
            </a:endParaRPr>
          </a:p>
        </p:txBody>
      </p:sp>
      <p:sp>
        <p:nvSpPr>
          <p:cNvPr id="3" name="Marcador de contenido 2">
            <a:extLst>
              <a:ext uri="{FF2B5EF4-FFF2-40B4-BE49-F238E27FC236}">
                <a16:creationId xmlns:a16="http://schemas.microsoft.com/office/drawing/2014/main" id="{EF450683-7A7A-490B-BB1D-285355AA7EBE}"/>
              </a:ext>
            </a:extLst>
          </p:cNvPr>
          <p:cNvSpPr>
            <a:spLocks noGrp="1"/>
          </p:cNvSpPr>
          <p:nvPr>
            <p:ph idx="1"/>
          </p:nvPr>
        </p:nvSpPr>
        <p:spPr>
          <a:xfrm>
            <a:off x="1720516" y="1333500"/>
            <a:ext cx="9796288" cy="5524500"/>
          </a:xfrm>
        </p:spPr>
        <p:txBody>
          <a:bodyPr>
            <a:normAutofit fontScale="32500" lnSpcReduction="20000"/>
          </a:bodyPr>
          <a:lstStyle/>
          <a:p>
            <a:pPr algn="ctr"/>
            <a:endParaRPr lang="ca-ES" sz="5600" b="1" i="0" dirty="0">
              <a:solidFill>
                <a:srgbClr val="000000"/>
              </a:solidFill>
              <a:effectLst/>
              <a:latin typeface="verdana" panose="020B0604030504040204" pitchFamily="34" charset="0"/>
            </a:endParaRPr>
          </a:p>
          <a:p>
            <a:pPr algn="ctr"/>
            <a:r>
              <a:rPr lang="ca-ES" sz="5600" b="1" i="0" dirty="0">
                <a:solidFill>
                  <a:srgbClr val="000000"/>
                </a:solidFill>
                <a:effectLst/>
                <a:latin typeface="verdana" panose="020B0604030504040204" pitchFamily="34" charset="0"/>
              </a:rPr>
              <a:t>ANEXO</a:t>
            </a:r>
          </a:p>
          <a:p>
            <a:pPr algn="just"/>
            <a:endParaRPr lang="ca-ES" sz="5600" b="1" i="0" dirty="0">
              <a:solidFill>
                <a:srgbClr val="000000"/>
              </a:solidFill>
              <a:effectLst/>
              <a:latin typeface="verdana" panose="020B060403050404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lang="es-ES" altLang="es-ES" sz="5600" dirty="0">
                <a:solidFill>
                  <a:srgbClr val="555555"/>
                </a:solidFill>
                <a:latin typeface="Arial" panose="020B0604020202020204" pitchFamily="34" charset="0"/>
                <a:ea typeface="Times New Roman" panose="02020603050405020304" pitchFamily="18" charset="0"/>
                <a:cs typeface="Arial" panose="020B0604020202020204" pitchFamily="34" charset="0"/>
              </a:rPr>
              <a:t>Lo</a:t>
            </a:r>
            <a:r>
              <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 más probable es que su banco está adherido al Código, porqué están prácticamente todas las entidades que operan en España. De todas formas, y por si caso, te recomendamos comprobarlo, porqué si no </a:t>
            </a:r>
            <a:r>
              <a:rPr lang="es-ES" altLang="es-ES" sz="5600" dirty="0">
                <a:solidFill>
                  <a:srgbClr val="555555"/>
                </a:solidFill>
                <a:latin typeface="Arial" panose="020B0604020202020204" pitchFamily="34" charset="0"/>
                <a:ea typeface="Times New Roman" panose="02020603050405020304" pitchFamily="18" charset="0"/>
                <a:cs typeface="Arial" panose="020B0604020202020204" pitchFamily="34" charset="0"/>
              </a:rPr>
              <a:t>l</a:t>
            </a:r>
            <a:r>
              <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o está, no podrás beneficiarte de todas sus medidas </a:t>
            </a:r>
            <a:r>
              <a:rPr kumimoji="0" lang="es-ES" altLang="es-ES" sz="5600" b="0" i="0" u="none" strike="noStrike" kern="1200" cap="none" spc="0" normalizeH="0" baseline="0" noProof="0" dirty="0" err="1">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paralos</a:t>
            </a:r>
            <a:r>
              <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 consumidores que cumplan sus requisitos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Esta es la</a:t>
            </a:r>
            <a:r>
              <a:rPr kumimoji="0" lang="es-ES" altLang="es-ES" sz="5600" b="0" i="0" u="none" strike="noStrike" kern="1200" cap="none" spc="0" normalizeH="0" baseline="0" noProof="0" dirty="0">
                <a:ln>
                  <a:noFill/>
                </a:ln>
                <a:solidFill>
                  <a:srgbClr val="555555"/>
                </a:solidFill>
                <a:effectLst/>
                <a:uLnTx/>
                <a:uFillTx/>
                <a:latin typeface="Calibri" panose="020F0502020204030204" pitchFamily="34" charset="0"/>
                <a:ea typeface="Times New Roman" panose="02020603050405020304" pitchFamily="18" charset="0"/>
                <a:cs typeface="Arial" panose="020B0604020202020204" pitchFamily="34" charset="0"/>
              </a:rPr>
              <a:t> </a:t>
            </a:r>
            <a:r>
              <a:rPr kumimoji="0" lang="es-ES" altLang="es-ES" sz="5600" b="1"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lista oficial publicada en el Boletín Oficial del Estado</a:t>
            </a:r>
            <a:r>
              <a:rPr kumimoji="0" lang="es-ES" altLang="es-ES" sz="5600" b="0" i="0" u="none" strike="noStrike" kern="1200" cap="none" spc="0" normalizeH="0" baseline="0" noProof="0" dirty="0">
                <a:ln>
                  <a:noFill/>
                </a:ln>
                <a:solidFill>
                  <a:srgbClr val="555555"/>
                </a:solidFill>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es-ES" altLang="es-ES" sz="5600" b="0"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 </a:t>
            </a:r>
            <a:r>
              <a:rPr kumimoji="0" lang="es-ES" altLang="es-ES" sz="5600" b="1"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a:t>
            </a:r>
            <a:r>
              <a:rPr kumimoji="0" lang="es-ES" altLang="es-ES" sz="5600" b="1"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Atenci</a:t>
            </a:r>
            <a:r>
              <a:rPr kumimoji="0" lang="es-ES" altLang="es-ES" sz="5600" b="1"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ón</a:t>
            </a:r>
            <a:r>
              <a:rPr kumimoji="0" lang="es-ES" altLang="es-ES" sz="5600" b="1"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es-ES" altLang="es-ES" sz="5600" b="0"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 </a:t>
            </a:r>
            <a:r>
              <a:rPr kumimoji="0" lang="es-ES" altLang="es-ES" sz="5600" b="0"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Si la hipoteca te la otorgó un banco adherido al Código de Buenas Pr</a:t>
            </a:r>
            <a:r>
              <a:rPr kumimoji="0" lang="es-ES" altLang="es-ES" sz="5600" b="0"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á</a:t>
            </a:r>
            <a:r>
              <a:rPr kumimoji="0" lang="es-ES" altLang="es-ES" sz="5600" b="0"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cticas y posteriormente es vendida a una entidad que no lo está (como ejemplo el </a:t>
            </a:r>
            <a:r>
              <a:rPr lang="es-ES" altLang="es-ES" sz="5600" dirty="0">
                <a:solidFill>
                  <a:srgbClr val="0E3B52"/>
                </a:solidFill>
                <a:latin typeface="Arial" panose="020B0604020202020204" pitchFamily="34" charset="0"/>
                <a:ea typeface="Times New Roman" panose="02020603050405020304" pitchFamily="18" charset="0"/>
                <a:cs typeface="Arial" panose="020B0604020202020204" pitchFamily="34" charset="0"/>
              </a:rPr>
              <a:t>F</a:t>
            </a:r>
            <a:r>
              <a:rPr kumimoji="0" lang="es-ES" altLang="es-ES" sz="5600" i="0" u="none" strike="noStrike" kern="1200" cap="none" spc="0" normalizeH="0" baseline="0" noProof="0" dirty="0" err="1">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ondo</a:t>
            </a:r>
            <a:r>
              <a:rPr kumimoji="0" lang="es-ES" altLang="es-ES" sz="5600" b="0"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 de Inversi</a:t>
            </a:r>
            <a:r>
              <a:rPr kumimoji="0" lang="es-ES" altLang="es-ES" sz="5600" b="0" i="0" u="none" strike="noStrike" kern="1200" cap="none" spc="0" normalizeH="0" baseline="0" noProof="0" dirty="0">
                <a:ln>
                  <a:noFill/>
                </a:ln>
                <a:solidFill>
                  <a:srgbClr val="0E3B52"/>
                </a:solidFill>
                <a:effectLst/>
                <a:uLnTx/>
                <a:uFillTx/>
                <a:latin typeface="Calibri" panose="020F0502020204030204" pitchFamily="34" charset="0"/>
                <a:ea typeface="Times New Roman" panose="02020603050405020304" pitchFamily="18" charset="0"/>
                <a:cs typeface="Arial" panose="020B0604020202020204" pitchFamily="34" charset="0"/>
              </a:rPr>
              <a:t>ón</a:t>
            </a:r>
            <a:r>
              <a:rPr kumimoji="0" lang="es-ES" altLang="es-ES" sz="5600" b="0"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rPr>
              <a:t>), esta entidad estará obligada a ofrecerte las ayudas del Código.</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altLang="es-ES" sz="5600" b="0" i="0" u="none" strike="noStrike" kern="1200" cap="none" spc="0" normalizeH="0" baseline="0" noProof="0" dirty="0">
              <a:ln>
                <a:noFill/>
              </a:ln>
              <a:solidFill>
                <a:srgbClr val="0E3B52"/>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lang="es-ES" sz="5600" b="1" i="0" dirty="0">
              <a:solidFill>
                <a:srgbClr val="000000"/>
              </a:solidFill>
              <a:effectLst/>
              <a:latin typeface="verdana" panose="020B0604030504040204" pitchFamily="34" charset="0"/>
            </a:endParaRPr>
          </a:p>
          <a:p>
            <a:pPr algn="just"/>
            <a:r>
              <a:rPr lang="es-ES" sz="5600" b="1" i="0" dirty="0">
                <a:solidFill>
                  <a:schemeClr val="bg1"/>
                </a:solidFill>
                <a:effectLst/>
                <a:latin typeface="verdana" panose="020B0604030504040204" pitchFamily="34" charset="0"/>
              </a:rPr>
              <a:t>Lista de entidades adheridas al «Código de Buenas Prácticas para los  deudores hipotecarios en riesgo de vulnerabilidad», establecido en el Titulo II del Real Decreto-Ley 19/2022, de 22 de noviembre, por el que se establece un Código de Buenas </a:t>
            </a:r>
            <a:r>
              <a:rPr lang="es-ES" sz="5600" b="1" i="0" dirty="0" err="1">
                <a:solidFill>
                  <a:schemeClr val="bg1"/>
                </a:solidFill>
                <a:effectLst/>
                <a:latin typeface="verdana" panose="020B0604030504040204" pitchFamily="34" charset="0"/>
              </a:rPr>
              <a:t>Pràcticas</a:t>
            </a:r>
            <a:r>
              <a:rPr lang="es-ES" sz="5600" b="1" i="0" dirty="0">
                <a:solidFill>
                  <a:schemeClr val="bg1"/>
                </a:solidFill>
                <a:effectLst/>
                <a:latin typeface="verdana" panose="020B0604030504040204" pitchFamily="34" charset="0"/>
              </a:rPr>
              <a:t> para mejorar el efecto de  la subida de los tipos de </a:t>
            </a:r>
            <a:r>
              <a:rPr lang="es-ES" sz="5600" b="1" i="0" dirty="0" err="1">
                <a:solidFill>
                  <a:schemeClr val="bg1"/>
                </a:solidFill>
                <a:effectLst/>
                <a:latin typeface="verdana" panose="020B0604030504040204" pitchFamily="34" charset="0"/>
              </a:rPr>
              <a:t>interès</a:t>
            </a:r>
            <a:r>
              <a:rPr lang="es-ES" sz="5600" b="1" i="0" dirty="0">
                <a:solidFill>
                  <a:schemeClr val="bg1"/>
                </a:solidFill>
                <a:effectLst/>
                <a:latin typeface="verdana" panose="020B0604030504040204" pitchFamily="34" charset="0"/>
              </a:rPr>
              <a:t> en préstamos hipotecarios sobre la vivienda habitual, se modifica el Real Decreto-Ley 6/2012, de 9 de marzo, de medidas urgentes de protección de deudores hipotecarios sin recursos, y se adopten otras medidas estructurales para la mejora del mercado de préstamos hipotecarios.</a:t>
            </a:r>
          </a:p>
          <a:p>
            <a:pPr algn="just"/>
            <a:endParaRPr lang="es-ES" sz="5600" b="1" i="0" dirty="0">
              <a:solidFill>
                <a:schemeClr val="bg1"/>
              </a:solidFill>
              <a:effectLst/>
              <a:latin typeface="verdana" panose="020B0604030504040204" pitchFamily="34" charset="0"/>
            </a:endParaRPr>
          </a:p>
          <a:p>
            <a:pPr algn="just"/>
            <a:endParaRPr lang="es-ES" dirty="0"/>
          </a:p>
        </p:txBody>
      </p:sp>
    </p:spTree>
    <p:extLst>
      <p:ext uri="{BB962C8B-B14F-4D97-AF65-F5344CB8AC3E}">
        <p14:creationId xmlns:p14="http://schemas.microsoft.com/office/powerpoint/2010/main" val="2970339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7DC65A-9781-46DD-902A-1411E91783BA}"/>
              </a:ext>
            </a:extLst>
          </p:cNvPr>
          <p:cNvSpPr>
            <a:spLocks noGrp="1"/>
          </p:cNvSpPr>
          <p:nvPr>
            <p:ph type="title"/>
          </p:nvPr>
        </p:nvSpPr>
        <p:spPr>
          <a:xfrm>
            <a:off x="2652460" y="541421"/>
            <a:ext cx="6407319" cy="611486"/>
          </a:xfrm>
        </p:spPr>
        <p:txBody>
          <a:bodyPr>
            <a:normAutofit fontScale="90000"/>
          </a:bodyPr>
          <a:lstStyle/>
          <a:p>
            <a:pPr marL="0" marR="0" lvl="0" indent="0" defTabSz="914400" rtl="0" eaLnBrk="0" fontAlgn="base" latinLnBrk="0" hangingPunct="0">
              <a:lnSpc>
                <a:spcPct val="100000"/>
              </a:lnSpc>
              <a:spcBef>
                <a:spcPct val="0"/>
              </a:spcBef>
              <a:spcAft>
                <a:spcPct val="0"/>
              </a:spcAft>
              <a:tabLst/>
              <a:defRPr/>
            </a:pPr>
            <a:r>
              <a:rPr kumimoji="0" lang="es-ES" altLang="es-ES" sz="3200" b="1" i="0" u="none" strike="noStrike" kern="1200" cap="none" spc="0" normalizeH="0" baseline="0" noProof="0" dirty="0">
                <a:ln>
                  <a:noFill/>
                </a:ln>
                <a:solidFill>
                  <a:srgbClr val="444444"/>
                </a:solidFill>
                <a:effectLst/>
                <a:uLnTx/>
                <a:uFillTx/>
                <a:latin typeface="inherit"/>
                <a:ea typeface="Times New Roman" panose="02020603050405020304" pitchFamily="18" charset="0"/>
                <a:cs typeface="Segoe UI" panose="020B0502040204020203" pitchFamily="34" charset="0"/>
              </a:rPr>
              <a:t>Bancos adheridos al C</a:t>
            </a:r>
            <a:r>
              <a:rPr kumimoji="0" lang="es-ES" altLang="es-ES" sz="3200" b="1" i="0" u="none" strike="noStrike" kern="1200" cap="none" spc="0" normalizeH="0" baseline="0" noProof="0" dirty="0">
                <a:ln>
                  <a:noFill/>
                </a:ln>
                <a:solidFill>
                  <a:srgbClr val="444444"/>
                </a:solidFill>
                <a:effectLst/>
                <a:uLnTx/>
                <a:uFillTx/>
                <a:latin typeface="Calibri" panose="020F0502020204030204" pitchFamily="34" charset="0"/>
                <a:ea typeface="Times New Roman" panose="02020603050405020304" pitchFamily="18" charset="0"/>
                <a:cs typeface="Segoe UI" panose="020B0502040204020203" pitchFamily="34" charset="0"/>
              </a:rPr>
              <a:t>ó</a:t>
            </a:r>
            <a:r>
              <a:rPr kumimoji="0" lang="es-ES" altLang="es-ES" sz="3200" b="1" i="0" u="none" strike="noStrike" kern="1200" cap="none" spc="0" normalizeH="0" baseline="0" noProof="0" dirty="0">
                <a:ln>
                  <a:noFill/>
                </a:ln>
                <a:solidFill>
                  <a:srgbClr val="444444"/>
                </a:solidFill>
                <a:effectLst/>
                <a:uLnTx/>
                <a:uFillTx/>
                <a:latin typeface="inherit"/>
                <a:ea typeface="Times New Roman" panose="02020603050405020304" pitchFamily="18" charset="0"/>
                <a:cs typeface="Segoe UI" panose="020B0502040204020203" pitchFamily="34" charset="0"/>
              </a:rPr>
              <a:t>digo BPB en 2023</a:t>
            </a:r>
            <a:br>
              <a:rPr kumimoji="0" lang="es-ES" altLang="es-ES" sz="3200" b="0" i="0" u="none" strike="noStrike" kern="1200" cap="none" spc="0" normalizeH="0" baseline="0" noProof="0" dirty="0">
                <a:ln>
                  <a:noFill/>
                </a:ln>
                <a:solidFill>
                  <a:prstClr val="black"/>
                </a:solidFill>
                <a:effectLst/>
                <a:uLnTx/>
                <a:uFillTx/>
                <a:latin typeface="Century Gothic" panose="020B0502020202020204"/>
                <a:ea typeface="+mn-ea"/>
                <a:cs typeface="+mn-cs"/>
              </a:rPr>
            </a:br>
            <a:endParaRPr lang="es-ES" dirty="0"/>
          </a:p>
        </p:txBody>
      </p:sp>
      <p:sp>
        <p:nvSpPr>
          <p:cNvPr id="3" name="Marcador de contenido 2">
            <a:extLst>
              <a:ext uri="{FF2B5EF4-FFF2-40B4-BE49-F238E27FC236}">
                <a16:creationId xmlns:a16="http://schemas.microsoft.com/office/drawing/2014/main" id="{DF25D2CB-2A93-43FD-A9CE-CA5C14C3AE49}"/>
              </a:ext>
            </a:extLst>
          </p:cNvPr>
          <p:cNvSpPr>
            <a:spLocks noGrp="1"/>
          </p:cNvSpPr>
          <p:nvPr>
            <p:ph sz="half" idx="1"/>
          </p:nvPr>
        </p:nvSpPr>
        <p:spPr>
          <a:xfrm>
            <a:off x="2652460" y="1323470"/>
            <a:ext cx="4313864" cy="5510465"/>
          </a:xfrm>
        </p:spPr>
        <p:txBody>
          <a:bodyPr>
            <a:normAutofit fontScale="32500" lnSpcReduction="20000"/>
          </a:bodyPr>
          <a:lstStyle/>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9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a:t>
            </a: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 Abanca Corporación Bancaria,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– Arquia 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 Bilbao Vizcaya Argentaria,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 Caminos,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 de Crédito Social Cooperativo,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 de Sabadell,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 Santander,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– Bancofar,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– Bankinter,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de Crèdit Dels Enginyers-Caja de Crédito de los Ingenieros S. Coop. de Crédito. Caixa Popular-Caixa Rural,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Callosa </a:t>
            </a:r>
            <a:r>
              <a:rPr kumimoji="0" lang="es-ES" sz="3100" b="0" i="0" u="none" strike="noStrike" kern="1200" cap="none" spc="0" normalizeH="0" baseline="0" noProof="0" dirty="0" err="1">
                <a:ln>
                  <a:noFill/>
                </a:ln>
                <a:solidFill>
                  <a:srgbClr val="000000"/>
                </a:solidFill>
                <a:effectLst/>
                <a:uLnTx/>
                <a:uFillTx/>
                <a:latin typeface="verdana" panose="020B0604030504040204" pitchFamily="34" charset="0"/>
                <a:ea typeface="+mn-ea"/>
                <a:cs typeface="+mn-cs"/>
              </a:rPr>
              <a:t>d´en</a:t>
            </a: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Sarriá, Cooperativa de Crédit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L’Alcudia, Sociedad Cooperativa Valenciana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Turís,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Galega, Sociedad Cooperativa de Crédito Limitada Gallega.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San Vicente Ferrer de la Vall d´Uixó, Coop. de Crédit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Torrent,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de Ahorros y Monte de Piedad de Ontinyent.</a:t>
            </a:r>
          </a:p>
          <a:p>
            <a:pPr marL="0" indent="0">
              <a:buNone/>
            </a:pPr>
            <a:endParaRPr lang="es-ES" dirty="0"/>
          </a:p>
        </p:txBody>
      </p:sp>
      <p:sp>
        <p:nvSpPr>
          <p:cNvPr id="4" name="Marcador de contenido 3">
            <a:extLst>
              <a:ext uri="{FF2B5EF4-FFF2-40B4-BE49-F238E27FC236}">
                <a16:creationId xmlns:a16="http://schemas.microsoft.com/office/drawing/2014/main" id="{5D2E5BC7-E172-4D4A-8797-994859C80B1C}"/>
              </a:ext>
            </a:extLst>
          </p:cNvPr>
          <p:cNvSpPr>
            <a:spLocks noGrp="1"/>
          </p:cNvSpPr>
          <p:nvPr>
            <p:ph sz="half" idx="2"/>
          </p:nvPr>
        </p:nvSpPr>
        <p:spPr>
          <a:xfrm>
            <a:off x="7262936" y="1347535"/>
            <a:ext cx="4313864" cy="5510465"/>
          </a:xfrm>
        </p:spPr>
        <p:txBody>
          <a:bodyPr>
            <a:normAutofit fontScale="32500" lnSpcReduction="20000"/>
          </a:bodyPr>
          <a:lstStyle/>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3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a:t>
            </a:r>
            <a:r>
              <a:rPr kumimoji="0" lang="es-ES" sz="17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a:t>
            </a: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Caja de Crédito de Petrel, Caja Rural,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Laboral Popular, Coop.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Católico-Agraria,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Central,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Albacete, Ciudad Real y Cuenca, </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lang="es-ES" sz="3100" dirty="0">
                <a:solidFill>
                  <a:srgbClr val="000000"/>
                </a:solidFill>
                <a:latin typeface="verdana" panose="020B0604030504040204" pitchFamily="34" charset="0"/>
              </a:rPr>
              <a:t>-  </a:t>
            </a: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Sociedad Cooperativa de Crédito (Globalcaja).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Albal,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Popular-Caixa Rural,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Callosa </a:t>
            </a:r>
            <a:r>
              <a:rPr kumimoji="0" lang="es-ES" sz="3100" b="0" i="0" u="none" strike="noStrike" kern="1200" cap="none" spc="0" normalizeH="0" baseline="0" noProof="0" dirty="0" err="1">
                <a:ln>
                  <a:noFill/>
                </a:ln>
                <a:solidFill>
                  <a:srgbClr val="000000"/>
                </a:solidFill>
                <a:effectLst/>
                <a:uLnTx/>
                <a:uFillTx/>
                <a:latin typeface="verdana" panose="020B0604030504040204" pitchFamily="34" charset="0"/>
                <a:ea typeface="+mn-ea"/>
                <a:cs typeface="+mn-cs"/>
              </a:rPr>
              <a:t>d´en</a:t>
            </a: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Sarriá, Cooperativa de Crédit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L’Alcudia, Sociedad Cooperativa Valenciana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de Turís,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Galega, Sociedad Cooperativa de Crédito Limitada Gallega.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San Vicente Ferrer de la Vall d´Uixó, Coop. de Crédit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– Caixa Rural Torrent,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de Ahorros y Monte de Piedad de Ontinyent.</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de Crédito de Petrel, Caja Rural, Cooperativa de Crédito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Laboral Popular, Coop.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31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Católico-Agraria, S. Coop. de Crédito V.</a:t>
            </a:r>
          </a:p>
          <a:p>
            <a:endParaRPr lang="es-ES" dirty="0"/>
          </a:p>
        </p:txBody>
      </p:sp>
      <p:sp>
        <p:nvSpPr>
          <p:cNvPr id="5" name="Marcador de número de diapositiva 4">
            <a:extLst>
              <a:ext uri="{FF2B5EF4-FFF2-40B4-BE49-F238E27FC236}">
                <a16:creationId xmlns:a16="http://schemas.microsoft.com/office/drawing/2014/main" id="{5B3F233B-1DEC-40D1-B397-63CABD319B56}"/>
              </a:ext>
            </a:extLst>
          </p:cNvPr>
          <p:cNvSpPr>
            <a:spLocks noGrp="1"/>
          </p:cNvSpPr>
          <p:nvPr>
            <p:ph type="sldNum" sz="quarter" idx="12"/>
          </p:nvPr>
        </p:nvSpPr>
        <p:spPr/>
        <p:txBody>
          <a:bodyPr/>
          <a:lstStyle/>
          <a:p>
            <a:fld id="{466E5FD3-2E14-42F5-BB8A-B45C6502FD78}" type="slidenum">
              <a:rPr lang="es-ES" smtClean="0"/>
              <a:t>29</a:t>
            </a:fld>
            <a:endParaRPr lang="es-ES" dirty="0"/>
          </a:p>
        </p:txBody>
      </p:sp>
    </p:spTree>
    <p:extLst>
      <p:ext uri="{BB962C8B-B14F-4D97-AF65-F5344CB8AC3E}">
        <p14:creationId xmlns:p14="http://schemas.microsoft.com/office/powerpoint/2010/main" val="618646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680848" y="929880"/>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1800" algn="just">
              <a:lnSpc>
                <a:spcPct val="90000"/>
              </a:lnSpc>
              <a:spcBef>
                <a:spcPts val="1001"/>
              </a:spcBef>
              <a:buClr>
                <a:srgbClr val="000000"/>
              </a:buClr>
            </a:pPr>
            <a:endParaRPr lang="es-ES" sz="2200" b="0" strike="noStrike" spc="-1" dirty="0">
              <a:solidFill>
                <a:srgbClr val="000000"/>
              </a:solidFill>
              <a:latin typeface="Arial"/>
              <a:ea typeface="DejaVu Sans"/>
            </a:endParaRPr>
          </a:p>
          <a:p>
            <a:pPr marL="1800" algn="just">
              <a:lnSpc>
                <a:spcPct val="90000"/>
              </a:lnSpc>
              <a:spcBef>
                <a:spcPts val="1001"/>
              </a:spcBef>
              <a:buClr>
                <a:srgbClr val="000000"/>
              </a:buClr>
            </a:pPr>
            <a:r>
              <a:rPr lang="es-ES" sz="2200" b="0" strike="noStrike" spc="-1" dirty="0">
                <a:solidFill>
                  <a:srgbClr val="000000"/>
                </a:solidFill>
                <a:latin typeface="Arial"/>
                <a:ea typeface="DejaVu Sans"/>
              </a:rPr>
              <a:t>Antes de entrar ha hablar del sobreendeudamiento, recordemos la teoría del ciclo de la vida de </a:t>
            </a:r>
            <a:r>
              <a:rPr lang="es-ES" sz="2200" b="1" strike="noStrike" spc="-1" dirty="0">
                <a:solidFill>
                  <a:srgbClr val="000000"/>
                </a:solidFill>
                <a:latin typeface="Arial"/>
                <a:ea typeface="DejaVu Sans"/>
              </a:rPr>
              <a:t>Franco Modigliani, Nobel de Economía 1985</a:t>
            </a:r>
            <a:r>
              <a:rPr lang="es-ES" sz="2200" b="0" strike="noStrike" spc="-1" dirty="0">
                <a:solidFill>
                  <a:srgbClr val="000000"/>
                </a:solidFill>
                <a:latin typeface="Arial"/>
                <a:ea typeface="DejaVu Sans"/>
              </a:rPr>
              <a:t>, como concepto para entender el comportamiento del individuo respecto al ahorro y el endeudamiento</a:t>
            </a:r>
          </a:p>
          <a:p>
            <a:pPr marL="1800" algn="just">
              <a:lnSpc>
                <a:spcPct val="90000"/>
              </a:lnSpc>
              <a:spcBef>
                <a:spcPts val="1001"/>
              </a:spcBef>
              <a:buClr>
                <a:srgbClr val="000000"/>
              </a:buClr>
            </a:pPr>
            <a:r>
              <a:rPr lang="es-ES" sz="2200" spc="-1" dirty="0">
                <a:solidFill>
                  <a:srgbClr val="000000"/>
                </a:solidFill>
                <a:latin typeface="Arial"/>
                <a:ea typeface="DejaVu Sans"/>
              </a:rPr>
              <a:t> “</a:t>
            </a:r>
            <a:r>
              <a:rPr lang="es-ES" sz="2200" b="1" i="1" spc="-1" dirty="0">
                <a:solidFill>
                  <a:srgbClr val="000000"/>
                </a:solidFill>
                <a:latin typeface="Arial"/>
                <a:ea typeface="DejaVu Sans"/>
              </a:rPr>
              <a:t>No hay una relación simple y directa entre el consumo y los ingresos en el corto plazo. El nivel de consumo a corto plazo representa el nivel de vida del individuo, mientras que los ingresos solo son una parte de ese nivel de vida, mantener el nivel de consumo en todas las fases de la vida motiva a ahorrar y a endeudarse”</a:t>
            </a:r>
          </a:p>
          <a:p>
            <a:pPr marL="1800" algn="just">
              <a:lnSpc>
                <a:spcPct val="90000"/>
              </a:lnSpc>
              <a:spcBef>
                <a:spcPts val="1001"/>
              </a:spcBef>
              <a:buClr>
                <a:srgbClr val="000000"/>
              </a:buClr>
            </a:pPr>
            <a:endParaRPr lang="es-ES" sz="2200" b="1" i="1" spc="-1" dirty="0">
              <a:solidFill>
                <a:srgbClr val="000000"/>
              </a:solidFill>
              <a:latin typeface="Arial"/>
              <a:ea typeface="DejaVu Sans"/>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spTree>
    <p:extLst>
      <p:ext uri="{BB962C8B-B14F-4D97-AF65-F5344CB8AC3E}">
        <p14:creationId xmlns:p14="http://schemas.microsoft.com/office/powerpoint/2010/main" val="12319848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7DC65A-9781-46DD-902A-1411E91783BA}"/>
              </a:ext>
            </a:extLst>
          </p:cNvPr>
          <p:cNvSpPr>
            <a:spLocks noGrp="1"/>
          </p:cNvSpPr>
          <p:nvPr>
            <p:ph type="title"/>
          </p:nvPr>
        </p:nvSpPr>
        <p:spPr>
          <a:xfrm>
            <a:off x="2652460" y="545026"/>
            <a:ext cx="6407319" cy="607881"/>
          </a:xfrm>
        </p:spPr>
        <p:txBody>
          <a:bodyPr>
            <a:normAutofit fontScale="90000"/>
          </a:bodyPr>
          <a:lstStyle/>
          <a:p>
            <a:pPr marL="0" marR="0" lvl="0" indent="0" defTabSz="914400" rtl="0" eaLnBrk="0" fontAlgn="base" latinLnBrk="0" hangingPunct="0">
              <a:lnSpc>
                <a:spcPct val="100000"/>
              </a:lnSpc>
              <a:spcBef>
                <a:spcPct val="0"/>
              </a:spcBef>
              <a:spcAft>
                <a:spcPct val="0"/>
              </a:spcAft>
              <a:tabLst/>
              <a:defRPr/>
            </a:pPr>
            <a:r>
              <a:rPr kumimoji="0" lang="es-ES" altLang="es-ES" sz="3200" b="1" i="0" u="none" strike="noStrike" kern="1200" cap="none" spc="0" normalizeH="0" baseline="0" noProof="0" dirty="0">
                <a:ln>
                  <a:noFill/>
                </a:ln>
                <a:solidFill>
                  <a:srgbClr val="444444"/>
                </a:solidFill>
                <a:effectLst/>
                <a:uLnTx/>
                <a:uFillTx/>
                <a:latin typeface="inherit"/>
                <a:ea typeface="Times New Roman" panose="02020603050405020304" pitchFamily="18" charset="0"/>
                <a:cs typeface="Segoe UI" panose="020B0502040204020203" pitchFamily="34" charset="0"/>
              </a:rPr>
              <a:t>Bancos adheridos al C</a:t>
            </a:r>
            <a:r>
              <a:rPr kumimoji="0" lang="es-ES" altLang="es-ES" sz="3200" b="1" i="0" u="none" strike="noStrike" kern="1200" cap="none" spc="0" normalizeH="0" baseline="0" noProof="0" dirty="0">
                <a:ln>
                  <a:noFill/>
                </a:ln>
                <a:solidFill>
                  <a:srgbClr val="444444"/>
                </a:solidFill>
                <a:effectLst/>
                <a:uLnTx/>
                <a:uFillTx/>
                <a:latin typeface="Calibri" panose="020F0502020204030204" pitchFamily="34" charset="0"/>
                <a:ea typeface="Times New Roman" panose="02020603050405020304" pitchFamily="18" charset="0"/>
                <a:cs typeface="Segoe UI" panose="020B0502040204020203" pitchFamily="34" charset="0"/>
              </a:rPr>
              <a:t>ó</a:t>
            </a:r>
            <a:r>
              <a:rPr kumimoji="0" lang="es-ES" altLang="es-ES" sz="3200" b="1" i="0" u="none" strike="noStrike" kern="1200" cap="none" spc="0" normalizeH="0" baseline="0" noProof="0" dirty="0">
                <a:ln>
                  <a:noFill/>
                </a:ln>
                <a:solidFill>
                  <a:srgbClr val="444444"/>
                </a:solidFill>
                <a:effectLst/>
                <a:uLnTx/>
                <a:uFillTx/>
                <a:latin typeface="inherit"/>
                <a:ea typeface="Times New Roman" panose="02020603050405020304" pitchFamily="18" charset="0"/>
                <a:cs typeface="Segoe UI" panose="020B0502040204020203" pitchFamily="34" charset="0"/>
              </a:rPr>
              <a:t>digo BPB en 2023</a:t>
            </a:r>
            <a:br>
              <a:rPr kumimoji="0" lang="es-ES" altLang="es-ES" sz="3200" b="0" i="0" u="none" strike="noStrike" kern="1200" cap="none" spc="0" normalizeH="0" baseline="0" noProof="0" dirty="0">
                <a:ln>
                  <a:noFill/>
                </a:ln>
                <a:solidFill>
                  <a:prstClr val="black"/>
                </a:solidFill>
                <a:effectLst/>
                <a:uLnTx/>
                <a:uFillTx/>
                <a:latin typeface="Century Gothic" panose="020B0502020202020204"/>
                <a:ea typeface="+mn-ea"/>
                <a:cs typeface="+mn-cs"/>
              </a:rPr>
            </a:br>
            <a:endParaRPr lang="es-ES" dirty="0"/>
          </a:p>
        </p:txBody>
      </p:sp>
      <p:sp>
        <p:nvSpPr>
          <p:cNvPr id="3" name="Marcador de contenido 2">
            <a:extLst>
              <a:ext uri="{FF2B5EF4-FFF2-40B4-BE49-F238E27FC236}">
                <a16:creationId xmlns:a16="http://schemas.microsoft.com/office/drawing/2014/main" id="{DF25D2CB-2A93-43FD-A9CE-CA5C14C3AE49}"/>
              </a:ext>
            </a:extLst>
          </p:cNvPr>
          <p:cNvSpPr>
            <a:spLocks noGrp="1"/>
          </p:cNvSpPr>
          <p:nvPr>
            <p:ph sz="half" idx="1"/>
          </p:nvPr>
        </p:nvSpPr>
        <p:spPr>
          <a:xfrm>
            <a:off x="2652460" y="1323470"/>
            <a:ext cx="4313864" cy="5510465"/>
          </a:xfrm>
        </p:spPr>
        <p:txBody>
          <a:bodyPr>
            <a:normAutofit fontScale="92500" lnSpcReduction="10000"/>
          </a:bodyPr>
          <a:lstStyle/>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Central,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Albacete, Ciudad Real y Cuenca, Sociedad Cooperativa de Crédito (Globalcaja).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Albal,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Caja–Rural de Alginet,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Altea, Coop.de Crèdit Valenciana.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Asturias,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Cheste,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Granada,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Guissona,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Navarra, S. Coop.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 Villar,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del Sur, S. Coop.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La Junquera de </a:t>
            </a:r>
            <a:r>
              <a:rPr kumimoji="0" lang="es-ES" sz="1200" b="0" i="0" u="none" strike="noStrike" kern="1200" cap="none" spc="0" normalizeH="0" baseline="0" noProof="0" dirty="0" err="1">
                <a:ln>
                  <a:noFill/>
                </a:ln>
                <a:solidFill>
                  <a:srgbClr val="000000"/>
                </a:solidFill>
                <a:effectLst/>
                <a:uLnTx/>
                <a:uFillTx/>
                <a:latin typeface="verdana" panose="020B0604030504040204" pitchFamily="34" charset="0"/>
                <a:ea typeface="+mn-ea"/>
                <a:cs typeface="+mn-cs"/>
              </a:rPr>
              <a:t>Chilches</a:t>
            </a: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4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a:t>
            </a: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 Isidro de </a:t>
            </a:r>
            <a:r>
              <a:rPr kumimoji="0" lang="es-ES" sz="1200" b="0" i="0" u="none" strike="noStrike" kern="1200" cap="none" spc="0" normalizeH="0" baseline="0" noProof="0" dirty="0" err="1">
                <a:ln>
                  <a:noFill/>
                </a:ln>
                <a:solidFill>
                  <a:srgbClr val="000000"/>
                </a:solidFill>
                <a:effectLst/>
                <a:uLnTx/>
                <a:uFillTx/>
                <a:latin typeface="verdana" panose="020B0604030504040204" pitchFamily="34" charset="0"/>
                <a:ea typeface="+mn-ea"/>
                <a:cs typeface="+mn-cs"/>
              </a:rPr>
              <a:t>Vilafamés</a:t>
            </a: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 Jaime de Alquerías del Niño Perdido, S. Coop. de Crédito V.</a:t>
            </a:r>
          </a:p>
          <a:p>
            <a:pPr marL="0" indent="0">
              <a:buNone/>
            </a:pPr>
            <a:endParaRPr lang="es-ES" dirty="0"/>
          </a:p>
        </p:txBody>
      </p:sp>
      <p:sp>
        <p:nvSpPr>
          <p:cNvPr id="4" name="Marcador de contenido 3">
            <a:extLst>
              <a:ext uri="{FF2B5EF4-FFF2-40B4-BE49-F238E27FC236}">
                <a16:creationId xmlns:a16="http://schemas.microsoft.com/office/drawing/2014/main" id="{5D2E5BC7-E172-4D4A-8797-994859C80B1C}"/>
              </a:ext>
            </a:extLst>
          </p:cNvPr>
          <p:cNvSpPr>
            <a:spLocks noGrp="1"/>
          </p:cNvSpPr>
          <p:nvPr>
            <p:ph sz="half" idx="2"/>
          </p:nvPr>
        </p:nvSpPr>
        <p:spPr>
          <a:xfrm>
            <a:off x="7262936" y="1347535"/>
            <a:ext cx="4313864" cy="5510465"/>
          </a:xfrm>
        </p:spPr>
        <p:txBody>
          <a:bodyPr>
            <a:normAutofit fontScale="92500" lnSpcReduction="10000"/>
          </a:bodyPr>
          <a:lstStyle/>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 José de Burriana,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 José de Nules,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 Roque de Almenara,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Sant Josep de Vilavella,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– Cajamar Caja Rural,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– Cajasur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– Colonya-Caixa D’estalvis de Pollensa.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– Deutsche Bank SAE.</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– Eurocaja Rural,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– Evo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– Ibercaja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– ING Bank N.V. Sucursal en España.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– Kutxabank,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– Open 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– Targobank,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– Unicaja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– Unión de Créditos Inmobiliarios, SA, Establecimiento Financiero de Crédito.</a:t>
            </a:r>
          </a:p>
          <a:p>
            <a:pPr marL="0" indent="0">
              <a:buNone/>
            </a:pPr>
            <a:endParaRPr lang="es-ES" dirty="0"/>
          </a:p>
        </p:txBody>
      </p:sp>
      <p:sp>
        <p:nvSpPr>
          <p:cNvPr id="5" name="Marcador de número de diapositiva 4">
            <a:extLst>
              <a:ext uri="{FF2B5EF4-FFF2-40B4-BE49-F238E27FC236}">
                <a16:creationId xmlns:a16="http://schemas.microsoft.com/office/drawing/2014/main" id="{5B3F233B-1DEC-40D1-B397-63CABD319B56}"/>
              </a:ext>
            </a:extLst>
          </p:cNvPr>
          <p:cNvSpPr>
            <a:spLocks noGrp="1"/>
          </p:cNvSpPr>
          <p:nvPr>
            <p:ph type="sldNum" sz="quarter" idx="12"/>
          </p:nvPr>
        </p:nvSpPr>
        <p:spPr/>
        <p:txBody>
          <a:bodyPr/>
          <a:lstStyle/>
          <a:p>
            <a:fld id="{466E5FD3-2E14-42F5-BB8A-B45C6502FD78}" type="slidenum">
              <a:rPr lang="es-ES" smtClean="0"/>
              <a:t>30</a:t>
            </a:fld>
            <a:endParaRPr lang="es-ES" dirty="0"/>
          </a:p>
        </p:txBody>
      </p:sp>
    </p:spTree>
    <p:extLst>
      <p:ext uri="{BB962C8B-B14F-4D97-AF65-F5344CB8AC3E}">
        <p14:creationId xmlns:p14="http://schemas.microsoft.com/office/powerpoint/2010/main" val="3110694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a:extLst>
              <a:ext uri="{FF2B5EF4-FFF2-40B4-BE49-F238E27FC236}">
                <a16:creationId xmlns:a16="http://schemas.microsoft.com/office/drawing/2014/main" id="{20A484C2-A75C-4CE2-A9C6-949FE4B3B11B}"/>
              </a:ext>
            </a:extLst>
          </p:cNvPr>
          <p:cNvGraphicFramePr>
            <a:graphicFrameLocks noGrp="1"/>
          </p:cNvGraphicFramePr>
          <p:nvPr>
            <p:ph idx="1"/>
          </p:nvPr>
        </p:nvGraphicFramePr>
        <p:xfrm>
          <a:off x="2238233" y="745958"/>
          <a:ext cx="9662615" cy="23522830"/>
        </p:xfrm>
        <a:graphic>
          <a:graphicData uri="http://schemas.openxmlformats.org/drawingml/2006/table">
            <a:tbl>
              <a:tblPr firstRow="1" firstCol="1" bandRow="1"/>
              <a:tblGrid>
                <a:gridCol w="4391167">
                  <a:extLst>
                    <a:ext uri="{9D8B030D-6E8A-4147-A177-3AD203B41FA5}">
                      <a16:colId xmlns:a16="http://schemas.microsoft.com/office/drawing/2014/main" val="3541412126"/>
                    </a:ext>
                  </a:extLst>
                </a:gridCol>
                <a:gridCol w="5271448">
                  <a:extLst>
                    <a:ext uri="{9D8B030D-6E8A-4147-A177-3AD203B41FA5}">
                      <a16:colId xmlns:a16="http://schemas.microsoft.com/office/drawing/2014/main" val="1927807162"/>
                    </a:ext>
                  </a:extLst>
                </a:gridCol>
              </a:tblGrid>
              <a:tr h="15064571">
                <a:tc>
                  <a:txBody>
                    <a:bodyPr/>
                    <a:lstStyle/>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 Rural Sant Josep de Vilavella, S. Coop. de Crédito V.</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– Cajamar Caja Rural,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– Cajasur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– Colonya-Caixa D’estalvis de Pollensa.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– Deutsche Bank SAE.</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– Eurocaja Rural, Sociedad Cooperativa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– Evo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– Ibercaja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– ING Bank N.V. Sucursal en España.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– Kutxabank,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– Open 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– Targobank,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– Unicaja Banco, SA.</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r>
                        <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– Unión de Créditos Inmobiliarios, SA, Establecimiento Financiero de Crédito.</a:t>
                      </a:r>
                    </a:p>
                    <a:p>
                      <a:pPr marL="342900" marR="0" lvl="0" indent="-342900" algn="just" defTabSz="457200" rtl="0" eaLnBrk="1" fontAlgn="auto" latinLnBrk="0" hangingPunct="1">
                        <a:lnSpc>
                          <a:spcPct val="100000"/>
                        </a:lnSpc>
                        <a:spcBef>
                          <a:spcPts val="1000"/>
                        </a:spcBef>
                        <a:spcAft>
                          <a:spcPts val="0"/>
                        </a:spcAft>
                        <a:buClr>
                          <a:srgbClr val="A53010"/>
                        </a:buClr>
                        <a:buSzTx/>
                        <a:buFont typeface="Wingdings 3" charset="2"/>
                        <a:buChar char=""/>
                        <a:tabLst/>
                        <a:defRPr/>
                      </a:pPr>
                      <a:endParaRPr kumimoji="0" lang="es-ES" sz="12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579507162"/>
                  </a:ext>
                </a:extLst>
              </a:tr>
              <a:tr h="206299">
                <a:tc>
                  <a:txBody>
                    <a:bodyPr/>
                    <a:lstStyle/>
                    <a:p>
                      <a:pPr>
                        <a:lnSpc>
                          <a:spcPct val="107000"/>
                        </a:lnSpc>
                        <a:spcAft>
                          <a:spcPts val="800"/>
                        </a:spcAft>
                      </a:pPr>
                      <a:r>
                        <a:rPr lang="es-ES" sz="1200" dirty="0" err="1">
                          <a:effectLst/>
                          <a:latin typeface="Arial" panose="020B0604020202020204" pitchFamily="34" charset="0"/>
                          <a:ea typeface="Times New Roman" panose="02020603050405020304" pitchFamily="18" charset="0"/>
                          <a:cs typeface="Times New Roman" panose="02020603050405020304" pitchFamily="18" charset="0"/>
                        </a:rPr>
                        <a:t>Andbank</a:t>
                      </a:r>
                      <a:r>
                        <a:rPr lang="es-ES" sz="1200" dirty="0">
                          <a:effectLst/>
                          <a:latin typeface="Arial" panose="020B0604020202020204" pitchFamily="34" charset="0"/>
                          <a:ea typeface="Times New Roman" panose="02020603050405020304" pitchFamily="18" charset="0"/>
                          <a:cs typeface="Times New Roman" panose="02020603050405020304" pitchFamily="18" charset="0"/>
                        </a:rPr>
                        <a:t> España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Cheste</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496404978"/>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Arquia Bank</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Extremadura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89937951"/>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Banca March</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Gijón</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947294786"/>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Bilbao Vizcaya Argentaria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Granada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492708906"/>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Caminos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Guissona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593240734"/>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Cooperativo Español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Navarra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227651288"/>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de Crédito Social Cooperativo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Nueva Carteya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057533259"/>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de Sabadell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Salamanca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548225627"/>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Mediolanum</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Soria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618065441"/>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Banco Santander</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de Teruel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341179147"/>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Bancofar</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Utrera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459208159"/>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Bankinter</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de Villamalea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191866445"/>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CaixaBank</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de Villar</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974816352"/>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Caixa de </a:t>
                      </a:r>
                      <a:r>
                        <a:rPr lang="es-ES" sz="1200" dirty="0" err="1">
                          <a:effectLst/>
                          <a:latin typeface="Arial" panose="020B0604020202020204" pitchFamily="34" charset="0"/>
                          <a:ea typeface="Times New Roman" panose="02020603050405020304" pitchFamily="18" charset="0"/>
                          <a:cs typeface="Times New Roman" panose="02020603050405020304" pitchFamily="18" charset="0"/>
                        </a:rPr>
                        <a:t>Credit</a:t>
                      </a:r>
                      <a:r>
                        <a:rPr lang="es-ES" sz="1200" dirty="0">
                          <a:effectLst/>
                          <a:latin typeface="Arial" panose="020B0604020202020204" pitchFamily="34" charset="0"/>
                          <a:ea typeface="Times New Roman" panose="02020603050405020304" pitchFamily="18" charset="0"/>
                          <a:cs typeface="Times New Roman" panose="02020603050405020304" pitchFamily="18" charset="0"/>
                        </a:rPr>
                        <a:t> </a:t>
                      </a:r>
                      <a:r>
                        <a:rPr lang="es-ES" sz="1200" dirty="0" err="1">
                          <a:effectLst/>
                          <a:latin typeface="Arial" panose="020B0604020202020204" pitchFamily="34" charset="0"/>
                          <a:ea typeface="Times New Roman" panose="02020603050405020304" pitchFamily="18" charset="0"/>
                          <a:cs typeface="Times New Roman" panose="02020603050405020304" pitchFamily="18" charset="0"/>
                        </a:rPr>
                        <a:t>dels</a:t>
                      </a:r>
                      <a:r>
                        <a:rPr lang="es-ES" sz="1200" dirty="0">
                          <a:effectLst/>
                          <a:latin typeface="Arial" panose="020B0604020202020204" pitchFamily="34" charset="0"/>
                          <a:ea typeface="Times New Roman" panose="02020603050405020304" pitchFamily="18" charset="0"/>
                          <a:cs typeface="Times New Roman" panose="02020603050405020304" pitchFamily="18" charset="0"/>
                        </a:rPr>
                        <a:t> Enginyers</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de Zamora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455342973"/>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Popular-Caixa Rural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del Sur</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596245487"/>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Altea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la Junquera de Chilches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567705337"/>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Benicarló</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Nuestra Madre del Sol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844541693"/>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D’Algemesí</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Regional San Agustín Fuente Álamo Murcia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739862632"/>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de Callosa D’en Sarrià</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Isidro de Vilafamés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219521030"/>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Caixa Rural de L’Alcudia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Jaime de Alquerías Niño Perdido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302730024"/>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de Turís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José de Almassora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363572625"/>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Galega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José de Burriana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900920609"/>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la Vall San Isidro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José de Nules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26366094"/>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les Coves de Vinromà</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Rural San Roque de Almenara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961235422"/>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Sant Josep de Vilavella</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Cajamar Caja Rural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797546315"/>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Sant Vicent Ferrer de la Vall’Uixó</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Cajasiete</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659940899"/>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Torrent</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Cajasur Banco</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914366355"/>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Caixa Rural Vinaròs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Colonya-Caixa D’estalvis de Pollença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513514798"/>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de Ahorros y Monte de Piedad de Ontinyent</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Eurocaja Rural</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985872744"/>
                  </a:ext>
                </a:extLst>
              </a:tr>
              <a:tr h="206299">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Caja de Crédito de Petrel</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Evo Banco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2191110531"/>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Laboral Popular</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Ibercaja Banco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445336225"/>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Católico Agraria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ING Bank</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147346709"/>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Central</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Kutxabank</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094893121"/>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Albacete</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Novo Banco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674542459"/>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Albal</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Open Bank</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959211358"/>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Alginet</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Publicredit</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128642456"/>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Almendralejo</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Targobank</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703807779"/>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Aragón</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Triodos Bank</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121251321"/>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Asturias</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Unicaja Banco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1137706256"/>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Baena Ntra. Sra. de Guadalupe</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tc>
                  <a:txBody>
                    <a:bodyPr/>
                    <a:lstStyle/>
                    <a:p>
                      <a:pPr>
                        <a:lnSpc>
                          <a:spcPct val="107000"/>
                        </a:lnSpc>
                        <a:spcAft>
                          <a:spcPts val="800"/>
                        </a:spcAft>
                      </a:pPr>
                      <a:r>
                        <a:rPr lang="es-ES" sz="1200">
                          <a:effectLst/>
                          <a:latin typeface="Arial" panose="020B0604020202020204" pitchFamily="34" charset="0"/>
                          <a:ea typeface="Times New Roman" panose="02020603050405020304" pitchFamily="18" charset="0"/>
                          <a:cs typeface="Times New Roman" panose="02020603050405020304" pitchFamily="18" charset="0"/>
                        </a:rPr>
                        <a:t>Unión de Créditos Inmobiliarios</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w="12700" cap="flat" cmpd="sng" algn="ctr">
                      <a:solidFill>
                        <a:srgbClr val="DEE2E6"/>
                      </a:solidFill>
                      <a:prstDash val="solid"/>
                      <a:round/>
                      <a:headEnd type="none" w="med" len="med"/>
                      <a:tailEnd type="none" w="med" len="med"/>
                    </a:lnB>
                  </a:tcPr>
                </a:tc>
                <a:extLst>
                  <a:ext uri="{0D108BD9-81ED-4DB2-BD59-A6C34878D82A}">
                    <a16:rowId xmlns:a16="http://schemas.microsoft.com/office/drawing/2014/main" val="3984843518"/>
                  </a:ext>
                </a:extLst>
              </a:tr>
              <a:tr h="206299">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Caja Rural de Cañete de las Torres</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a:noFill/>
                    </a:lnB>
                  </a:tcPr>
                </a:tc>
                <a:tc>
                  <a:txBody>
                    <a:bodyPr/>
                    <a:lstStyle/>
                    <a:p>
                      <a:pPr>
                        <a:lnSpc>
                          <a:spcPct val="107000"/>
                        </a:lnSpc>
                        <a:spcAft>
                          <a:spcPts val="800"/>
                        </a:spcAft>
                      </a:pPr>
                      <a:r>
                        <a:rPr lang="es-ES" sz="1200" dirty="0">
                          <a:effectLst/>
                          <a:latin typeface="Arial" panose="020B0604020202020204" pitchFamily="34" charset="0"/>
                          <a:ea typeface="Times New Roman" panose="02020603050405020304" pitchFamily="18" charset="0"/>
                          <a:cs typeface="Times New Roman" panose="02020603050405020304" pitchFamily="18" charset="0"/>
                        </a:rPr>
                        <a:t>WIZINK Bank</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90" marR="6090" marT="6090" marB="6090">
                    <a:lnL>
                      <a:noFill/>
                    </a:lnL>
                    <a:lnR>
                      <a:noFill/>
                    </a:lnR>
                    <a:lnT w="12700" cap="flat" cmpd="sng" algn="ctr">
                      <a:solidFill>
                        <a:srgbClr val="DEE2E6"/>
                      </a:solidFill>
                      <a:prstDash val="solid"/>
                      <a:round/>
                      <a:headEnd type="none" w="med" len="med"/>
                      <a:tailEnd type="none" w="med" len="med"/>
                    </a:lnT>
                    <a:lnB>
                      <a:noFill/>
                    </a:lnB>
                  </a:tcPr>
                </a:tc>
                <a:extLst>
                  <a:ext uri="{0D108BD9-81ED-4DB2-BD59-A6C34878D82A}">
                    <a16:rowId xmlns:a16="http://schemas.microsoft.com/office/drawing/2014/main" val="3010012974"/>
                  </a:ext>
                </a:extLst>
              </a:tr>
            </a:tbl>
          </a:graphicData>
        </a:graphic>
      </p:graphicFrame>
      <p:sp>
        <p:nvSpPr>
          <p:cNvPr id="4" name="Marcador de número de diapositiva 3"/>
          <p:cNvSpPr>
            <a:spLocks noGrp="1"/>
          </p:cNvSpPr>
          <p:nvPr>
            <p:ph type="sldNum" sz="quarter" idx="12"/>
          </p:nvPr>
        </p:nvSpPr>
        <p:spPr/>
        <p:txBody>
          <a:bodyPr/>
          <a:lstStyle/>
          <a:p>
            <a:fld id="{466E5FD3-2E14-42F5-BB8A-B45C6502FD78}" type="slidenum">
              <a:rPr lang="es-ES" smtClean="0"/>
              <a:t>31</a:t>
            </a:fld>
            <a:endParaRPr lang="es-ES" dirty="0"/>
          </a:p>
        </p:txBody>
      </p:sp>
    </p:spTree>
    <p:extLst>
      <p:ext uri="{BB962C8B-B14F-4D97-AF65-F5344CB8AC3E}">
        <p14:creationId xmlns:p14="http://schemas.microsoft.com/office/powerpoint/2010/main" val="2941656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466E5FD3-2E14-42F5-BB8A-B45C6502FD78}" type="slidenum">
              <a:rPr lang="es-ES" smtClean="0"/>
              <a:t>32</a:t>
            </a:fld>
            <a:endParaRPr lang="es-ES" dirty="0"/>
          </a:p>
        </p:txBody>
      </p:sp>
      <p:sp>
        <p:nvSpPr>
          <p:cNvPr id="5" name="CuadroTexto 4"/>
          <p:cNvSpPr txBox="1"/>
          <p:nvPr/>
        </p:nvSpPr>
        <p:spPr>
          <a:xfrm>
            <a:off x="5197642" y="5565253"/>
            <a:ext cx="4733678" cy="369332"/>
          </a:xfrm>
          <a:prstGeom prst="rect">
            <a:avLst/>
          </a:prstGeom>
          <a:noFill/>
        </p:spPr>
        <p:txBody>
          <a:bodyPr wrap="square" rtlCol="0">
            <a:spAutoFit/>
          </a:bodyPr>
          <a:lstStyle/>
          <a:p>
            <a:r>
              <a:rPr lang="es-ES" b="1" dirty="0">
                <a:solidFill>
                  <a:schemeClr val="bg1"/>
                </a:solidFill>
              </a:rPr>
              <a:t>: FREDERIC MORENO I JULIAN</a:t>
            </a: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3505" y="3689500"/>
            <a:ext cx="5677238" cy="3163151"/>
          </a:xfrm>
          <a:prstGeom prst="rect">
            <a:avLst/>
          </a:prstGeom>
        </p:spPr>
      </p:pic>
      <p:sp>
        <p:nvSpPr>
          <p:cNvPr id="10" name="CustomShape 2"/>
          <p:cNvSpPr/>
          <p:nvPr/>
        </p:nvSpPr>
        <p:spPr>
          <a:xfrm>
            <a:off x="2434667" y="484459"/>
            <a:ext cx="3822120" cy="1245240"/>
          </a:xfrm>
          <a:prstGeom prst="rect">
            <a:avLst/>
          </a:prstGeom>
          <a:blipFill rotWithShape="0">
            <a:blip r:embed="rId3"/>
            <a:stretch>
              <a:fillRect/>
            </a:stretch>
          </a:blipFill>
          <a:ln>
            <a:noFill/>
          </a:ln>
        </p:spPr>
        <p:style>
          <a:lnRef idx="0">
            <a:scrgbClr r="0" g="0" b="0"/>
          </a:lnRef>
          <a:fillRef idx="0">
            <a:scrgbClr r="0" g="0" b="0"/>
          </a:fillRef>
          <a:effectRef idx="0">
            <a:scrgbClr r="0" g="0" b="0"/>
          </a:effectRef>
          <a:fontRef idx="minor"/>
        </p:style>
      </p:sp>
      <p:sp>
        <p:nvSpPr>
          <p:cNvPr id="12" name="Rectángulo 11"/>
          <p:cNvSpPr/>
          <p:nvPr/>
        </p:nvSpPr>
        <p:spPr>
          <a:xfrm>
            <a:off x="5818520" y="3244334"/>
            <a:ext cx="554960" cy="369332"/>
          </a:xfrm>
          <a:prstGeom prst="rect">
            <a:avLst/>
          </a:prstGeom>
        </p:spPr>
        <p:txBody>
          <a:bodyPr wrap="none">
            <a:spAutoFit/>
          </a:bodyPr>
          <a:lstStyle/>
          <a:p>
            <a:r>
              <a:rPr lang="es-ES" dirty="0">
                <a:solidFill>
                  <a:schemeClr val="bg1"/>
                </a:solidFill>
                <a:latin typeface="Forte" panose="03060902040502070203" pitchFamily="66" charset="0"/>
              </a:rPr>
              <a:t>No </a:t>
            </a:r>
            <a:endParaRPr lang="es-ES" dirty="0"/>
          </a:p>
        </p:txBody>
      </p:sp>
      <p:sp>
        <p:nvSpPr>
          <p:cNvPr id="14" name="Rectángulo 13"/>
          <p:cNvSpPr/>
          <p:nvPr/>
        </p:nvSpPr>
        <p:spPr>
          <a:xfrm>
            <a:off x="2589212" y="2526667"/>
            <a:ext cx="8490396" cy="923330"/>
          </a:xfrm>
          <a:prstGeom prst="rect">
            <a:avLst/>
          </a:prstGeom>
        </p:spPr>
        <p:txBody>
          <a:bodyPr wrap="square">
            <a:spAutoFit/>
          </a:bodyPr>
          <a:lstStyle/>
          <a:p>
            <a:pPr marL="12600">
              <a:lnSpc>
                <a:spcPct val="100000"/>
              </a:lnSpc>
              <a:spcBef>
                <a:spcPts val="111"/>
              </a:spcBef>
            </a:pPr>
            <a:r>
              <a:rPr lang="es-ES" sz="5400" spc="-15" dirty="0">
                <a:solidFill>
                  <a:schemeClr val="accent1">
                    <a:lumMod val="50000"/>
                  </a:schemeClr>
                </a:solidFill>
                <a:latin typeface="Calibri Light"/>
                <a:ea typeface="DejaVu Sans"/>
              </a:rPr>
              <a:t>¡ Gracias </a:t>
            </a:r>
            <a:r>
              <a:rPr lang="es-ES" sz="5400" spc="-1" dirty="0">
                <a:solidFill>
                  <a:schemeClr val="accent1">
                    <a:lumMod val="50000"/>
                  </a:schemeClr>
                </a:solidFill>
                <a:latin typeface="Calibri Light"/>
                <a:ea typeface="DejaVu Sans"/>
              </a:rPr>
              <a:t>por su</a:t>
            </a:r>
            <a:r>
              <a:rPr lang="es-ES" sz="5400" spc="-157" dirty="0">
                <a:solidFill>
                  <a:schemeClr val="accent1">
                    <a:lumMod val="50000"/>
                  </a:schemeClr>
                </a:solidFill>
                <a:latin typeface="Calibri Light"/>
                <a:ea typeface="DejaVu Sans"/>
              </a:rPr>
              <a:t> </a:t>
            </a:r>
            <a:r>
              <a:rPr lang="es-ES" sz="5400" spc="-7" dirty="0">
                <a:solidFill>
                  <a:schemeClr val="accent1">
                    <a:lumMod val="50000"/>
                  </a:schemeClr>
                </a:solidFill>
                <a:latin typeface="Calibri Light"/>
                <a:ea typeface="DejaVu Sans"/>
              </a:rPr>
              <a:t>atención!</a:t>
            </a:r>
            <a:endParaRPr lang="es-ES" sz="5400" spc="-1" dirty="0">
              <a:solidFill>
                <a:schemeClr val="accent1">
                  <a:lumMod val="50000"/>
                </a:schemeClr>
              </a:solidFill>
              <a:latin typeface="Arial"/>
            </a:endParaRPr>
          </a:p>
        </p:txBody>
      </p:sp>
      <p:sp>
        <p:nvSpPr>
          <p:cNvPr id="17" name="CuadroTexto 16"/>
          <p:cNvSpPr txBox="1"/>
          <p:nvPr/>
        </p:nvSpPr>
        <p:spPr>
          <a:xfrm>
            <a:off x="2923505" y="6070452"/>
            <a:ext cx="5682755" cy="646331"/>
          </a:xfrm>
          <a:prstGeom prst="rect">
            <a:avLst/>
          </a:prstGeom>
          <a:noFill/>
        </p:spPr>
        <p:txBody>
          <a:bodyPr wrap="square" rtlCol="0">
            <a:spAutoFit/>
          </a:bodyPr>
          <a:lstStyle/>
          <a:p>
            <a:pPr algn="ctr"/>
            <a:r>
              <a:rPr lang="es-ES" b="1" dirty="0">
                <a:solidFill>
                  <a:schemeClr val="bg1"/>
                </a:solidFill>
              </a:rPr>
              <a:t>¡ No es un adiós para siempre es solo </a:t>
            </a:r>
          </a:p>
          <a:p>
            <a:pPr algn="ctr"/>
            <a:r>
              <a:rPr lang="es-ES" b="1" dirty="0">
                <a:solidFill>
                  <a:schemeClr val="bg1"/>
                </a:solidFill>
              </a:rPr>
              <a:t>un adiós por un instante !</a:t>
            </a:r>
          </a:p>
        </p:txBody>
      </p:sp>
    </p:spTree>
    <p:extLst>
      <p:ext uri="{BB962C8B-B14F-4D97-AF65-F5344CB8AC3E}">
        <p14:creationId xmlns:p14="http://schemas.microsoft.com/office/powerpoint/2010/main" val="3968306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9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830968" y="1218960"/>
            <a:ext cx="9784646" cy="5654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1800" marR="0" lvl="0" indent="0" algn="just" defTabSz="914400" rtl="0" eaLnBrk="1" fontAlgn="auto" latinLnBrk="0" hangingPunct="1">
              <a:lnSpc>
                <a:spcPct val="90000"/>
              </a:lnSpc>
              <a:spcBef>
                <a:spcPts val="1001"/>
              </a:spcBef>
              <a:spcAft>
                <a:spcPts val="0"/>
              </a:spcAft>
              <a:buClr>
                <a:srgbClr val="000000"/>
              </a:buClr>
              <a:buSzTx/>
              <a:buFontTx/>
              <a:buNone/>
              <a:tabLst/>
              <a:defRPr/>
            </a:pPr>
            <a:endParaRPr kumimoji="0" lang="es-ES" sz="2200" b="0" i="0" u="none" strike="noStrike" kern="1200" cap="none" spc="-1" normalizeH="0" baseline="0" noProof="0" dirty="0">
              <a:ln>
                <a:noFill/>
              </a:ln>
              <a:solidFill>
                <a:prstClr val="black"/>
              </a:solidFill>
              <a:effectLst/>
              <a:uLnTx/>
              <a:uFillTx/>
              <a:latin typeface="Arial"/>
            </a:endParaRPr>
          </a:p>
          <a:p>
            <a:pPr marL="1800" marR="0" lvl="0" indent="0" algn="just" defTabSz="914400" rtl="0" eaLnBrk="1" fontAlgn="auto" latinLnBrk="0" hangingPunct="1">
              <a:lnSpc>
                <a:spcPct val="90000"/>
              </a:lnSpc>
              <a:spcBef>
                <a:spcPts val="1001"/>
              </a:spcBef>
              <a:spcAft>
                <a:spcPts val="0"/>
              </a:spcAft>
              <a:buClr>
                <a:srgbClr val="000000"/>
              </a:buClr>
              <a:buSzTx/>
              <a:buFontTx/>
              <a:buNone/>
              <a:tabLst/>
              <a:defRPr/>
            </a:pPr>
            <a:r>
              <a:rPr kumimoji="0" lang="es-ES" sz="2200" b="0" i="0" u="none" strike="noStrike" kern="1200" cap="none" spc="-1" normalizeH="0" baseline="0" noProof="0" dirty="0">
                <a:ln>
                  <a:noFill/>
                </a:ln>
                <a:solidFill>
                  <a:prstClr val="black"/>
                </a:solidFill>
                <a:effectLst/>
                <a:uLnTx/>
                <a:uFillTx/>
                <a:latin typeface="Arial"/>
              </a:rPr>
              <a:t>Al individuo le motiva mantener el nivel de consumo durante todo el ciclo de vida, por eso </a:t>
            </a:r>
            <a:r>
              <a:rPr kumimoji="0" lang="es-ES" sz="2200" b="1" i="0" u="none" strike="noStrike" kern="1200" cap="none" spc="-1" normalizeH="0" baseline="0" noProof="0" dirty="0">
                <a:ln>
                  <a:noFill/>
                </a:ln>
                <a:solidFill>
                  <a:prstClr val="black"/>
                </a:solidFill>
                <a:effectLst/>
                <a:uLnTx/>
                <a:uFillTx/>
                <a:latin typeface="Arial"/>
              </a:rPr>
              <a:t>toma decisiones de ahorro y endeudamiento</a:t>
            </a:r>
            <a:r>
              <a:rPr kumimoji="0" lang="es-ES" sz="2200" b="0" i="0" u="none" strike="noStrike" kern="1200" cap="none" spc="-1" normalizeH="0" baseline="0" noProof="0" dirty="0">
                <a:ln>
                  <a:noFill/>
                </a:ln>
                <a:solidFill>
                  <a:prstClr val="black"/>
                </a:solidFill>
                <a:effectLst/>
                <a:uLnTx/>
                <a:uFillTx/>
                <a:latin typeface="Arial"/>
              </a:rPr>
              <a:t>. Cuando por ejemplo compramos: un coche, una vivienda, utilizamos ahorro del pasado o ahorro del futuro</a:t>
            </a:r>
          </a:p>
          <a:p>
            <a:pPr marL="1800" algn="just">
              <a:lnSpc>
                <a:spcPct val="90000"/>
              </a:lnSpc>
              <a:spcBef>
                <a:spcPts val="1001"/>
              </a:spcBef>
              <a:buClr>
                <a:srgbClr val="000000"/>
              </a:buClr>
            </a:pPr>
            <a:r>
              <a:rPr lang="es-ES" sz="2200" spc="-1" dirty="0">
                <a:latin typeface="Arial"/>
              </a:rPr>
              <a:t>Las familias deben tener en cuenta cuales son sus objetivos de vida y prever como poder hacer frente a las necesidades de su ciclo de vida.</a:t>
            </a:r>
          </a:p>
          <a:p>
            <a:pPr marL="1800" algn="just">
              <a:lnSpc>
                <a:spcPct val="90000"/>
              </a:lnSpc>
              <a:spcBef>
                <a:spcPts val="1001"/>
              </a:spcBef>
              <a:buClr>
                <a:srgbClr val="000000"/>
              </a:buClr>
            </a:pPr>
            <a:endParaRPr lang="es-ES" sz="2200" spc="-1" dirty="0">
              <a:latin typeface="Arial"/>
            </a:endParaRPr>
          </a:p>
          <a:p>
            <a:pPr marL="1800" algn="just">
              <a:lnSpc>
                <a:spcPct val="90000"/>
              </a:lnSpc>
              <a:spcBef>
                <a:spcPts val="1001"/>
              </a:spcBef>
              <a:buClr>
                <a:srgbClr val="000000"/>
              </a:buClr>
            </a:pPr>
            <a:endParaRPr lang="es-ES" sz="2200" spc="-1" dirty="0">
              <a:latin typeface="Arial"/>
            </a:endParaRPr>
          </a:p>
          <a:p>
            <a:pPr marL="1800" algn="just">
              <a:lnSpc>
                <a:spcPct val="90000"/>
              </a:lnSpc>
              <a:spcBef>
                <a:spcPts val="1001"/>
              </a:spcBef>
              <a:buClr>
                <a:srgbClr val="000000"/>
              </a:buClr>
            </a:pPr>
            <a:endParaRPr lang="es-ES" sz="2200" spc="-1" dirty="0">
              <a:latin typeface="Arial"/>
            </a:endParaRPr>
          </a:p>
          <a:p>
            <a:pPr marL="1800" algn="just">
              <a:lnSpc>
                <a:spcPct val="90000"/>
              </a:lnSpc>
              <a:spcBef>
                <a:spcPts val="1001"/>
              </a:spcBef>
              <a:buClr>
                <a:srgbClr val="000000"/>
              </a:buClr>
            </a:pPr>
            <a:r>
              <a:rPr lang="es-ES" sz="2200" b="1" u="sng" strike="noStrike" spc="-1" dirty="0">
                <a:solidFill>
                  <a:schemeClr val="bg1"/>
                </a:solidFill>
                <a:latin typeface="Arial"/>
              </a:rPr>
              <a:t>La estrategi</a:t>
            </a:r>
            <a:r>
              <a:rPr lang="es-ES" sz="2200" b="1" u="sng" spc="-1" dirty="0">
                <a:solidFill>
                  <a:schemeClr val="bg1"/>
                </a:solidFill>
                <a:latin typeface="Arial"/>
              </a:rPr>
              <a:t>a del endeudamiento </a:t>
            </a:r>
            <a:r>
              <a:rPr lang="es-ES" sz="2200" b="1" spc="-1" dirty="0">
                <a:solidFill>
                  <a:schemeClr val="bg1"/>
                </a:solidFill>
                <a:latin typeface="Arial"/>
              </a:rPr>
              <a:t>adquiere así un papel importante en la planificación familiar: no es una solución para quienes no tienen dinero, sino una estrategia que permite bajo </a:t>
            </a:r>
            <a:r>
              <a:rPr lang="es-ES" sz="2200" b="1" spc="-1" dirty="0" err="1">
                <a:solidFill>
                  <a:schemeClr val="bg1"/>
                </a:solidFill>
                <a:latin typeface="Arial"/>
              </a:rPr>
              <a:t>ciertras</a:t>
            </a:r>
            <a:r>
              <a:rPr lang="es-ES" sz="2200" b="1" spc="-1" dirty="0">
                <a:solidFill>
                  <a:schemeClr val="bg1"/>
                </a:solidFill>
                <a:latin typeface="Arial"/>
              </a:rPr>
              <a:t> condiciones, anticipar el momento de la realización de un objetivo vital o una necesidad.</a:t>
            </a:r>
            <a:r>
              <a:rPr lang="es-ES" sz="2200" b="1" u="sng" strike="noStrike" spc="-1" dirty="0">
                <a:solidFill>
                  <a:schemeClr val="bg1"/>
                </a:solidFill>
                <a:uFillTx/>
                <a:latin typeface="Arial"/>
                <a:ea typeface="DejaVu Sans"/>
              </a:rPr>
              <a:t>:</a:t>
            </a:r>
            <a:endParaRPr lang="es-ES" sz="2200" b="1" strike="noStrike" spc="-1" dirty="0">
              <a:solidFill>
                <a:schemeClr val="bg1"/>
              </a:solidFill>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15614" y="1440772"/>
            <a:ext cx="1506517" cy="1524240"/>
          </a:xfrm>
          <a:prstGeom prst="rect">
            <a:avLst/>
          </a:prstGeom>
        </p:spPr>
      </p:pic>
    </p:spTree>
    <p:extLst>
      <p:ext uri="{BB962C8B-B14F-4D97-AF65-F5344CB8AC3E}">
        <p14:creationId xmlns:p14="http://schemas.microsoft.com/office/powerpoint/2010/main" val="33644399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416600"/>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15000"/>
              </a:lnSpc>
              <a:spcAft>
                <a:spcPts val="800"/>
              </a:spcAft>
            </a:pPr>
            <a:r>
              <a:rPr lang="es-ES" sz="2200" dirty="0">
                <a:effectLst/>
                <a:latin typeface="Arial" panose="020B0604020202020204" pitchFamily="34" charset="0"/>
                <a:ea typeface="Calibri" panose="020F0502020204030204" pitchFamily="34" charset="0"/>
                <a:cs typeface="Times New Roman" panose="02020603050405020304" pitchFamily="18" charset="0"/>
              </a:rPr>
              <a:t>El Banco de España indica que la edad ideal para la pedir préstamos se sitúa entre los 30 y 39 años, utilizando las hipotecas para la compra de viviendas, los créditos personales por ejemplo la compra del coche y las tarjetas al consumo para compras a corto como: compras aplazadas, electrodomésticos, viajes etc.</a:t>
            </a:r>
          </a:p>
          <a:p>
            <a:pPr algn="just">
              <a:lnSpc>
                <a:spcPct val="115000"/>
              </a:lnSpc>
              <a:spcAft>
                <a:spcPts val="800"/>
              </a:spcAft>
            </a:pPr>
            <a:r>
              <a:rPr lang="es-ES" sz="2200" dirty="0">
                <a:effectLst/>
                <a:latin typeface="Arial" panose="020B0604020202020204" pitchFamily="34" charset="0"/>
                <a:ea typeface="Calibri" panose="020F0502020204030204" pitchFamily="34" charset="0"/>
                <a:cs typeface="Times New Roman" panose="02020603050405020304" pitchFamily="18" charset="0"/>
              </a:rPr>
              <a:t>El Banco de España pide a Bancos y Clientes que midan los riesgos en la contratación del Crédito al consumo</a:t>
            </a:r>
            <a:r>
              <a:rPr lang="es-ES" sz="2400" dirty="0">
                <a:effectLst/>
                <a:latin typeface="Arial" panose="020B0604020202020204" pitchFamily="34" charset="0"/>
                <a:ea typeface="Calibri" panose="020F0502020204030204" pitchFamily="34" charset="0"/>
                <a:cs typeface="Times New Roman" panose="02020603050405020304" pitchFamily="18" charset="0"/>
              </a:rPr>
              <a:t>.</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784400" y="1461067"/>
            <a:ext cx="1386840" cy="1403155"/>
          </a:xfrm>
          <a:prstGeom prst="rect">
            <a:avLst/>
          </a:prstGeom>
        </p:spPr>
      </p:pic>
    </p:spTree>
    <p:extLst>
      <p:ext uri="{BB962C8B-B14F-4D97-AF65-F5344CB8AC3E}">
        <p14:creationId xmlns:p14="http://schemas.microsoft.com/office/powerpoint/2010/main" val="35729533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416600"/>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lnSpcReduction="10000"/>
          </a:bodyPr>
          <a:lstStyle/>
          <a:p>
            <a:pPr algn="just">
              <a:lnSpc>
                <a:spcPct val="115000"/>
              </a:lnSpc>
              <a:spcAft>
                <a:spcPts val="800"/>
              </a:spcAft>
            </a:pPr>
            <a:r>
              <a:rPr lang="es-ES" sz="2400" b="1" dirty="0">
                <a:effectLst/>
                <a:latin typeface="Arial" panose="020B0604020202020204" pitchFamily="34" charset="0"/>
                <a:ea typeface="Calibri" panose="020F0502020204030204" pitchFamily="34" charset="0"/>
                <a:cs typeface="Times New Roman" panose="02020603050405020304" pitchFamily="18" charset="0"/>
              </a:rPr>
              <a:t>Sensibilización. La l</a:t>
            </a:r>
            <a:r>
              <a:rPr lang="es-ES" sz="2400" dirty="0">
                <a:effectLst/>
                <a:latin typeface="Arial" panose="020B0604020202020204" pitchFamily="34" charset="0"/>
                <a:ea typeface="Calibri" panose="020F0502020204030204" pitchFamily="34" charset="0"/>
                <a:cs typeface="Times New Roman" panose="02020603050405020304" pitchFamily="18" charset="0"/>
              </a:rPr>
              <a:t>abor de sensibilización y concienciación de los ciudadanos se realiza a través de sesiones de Educación Financiera del endeudamiento y sobre endeudamiento.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Hay que tener en cuenta los objetivos inmediatos, que son los que se llevan a cabo dentro del año natural.</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effectLst/>
                <a:latin typeface="Arial" panose="020B0604020202020204" pitchFamily="34" charset="0"/>
                <a:ea typeface="Calibri" panose="020F0502020204030204" pitchFamily="34" charset="0"/>
                <a:cs typeface="Times New Roman" panose="02020603050405020304" pitchFamily="18" charset="0"/>
              </a:rPr>
              <a:t>El endeudamiento a tener en cuenta debe ser solo para el objetivo inmediato, porque para los objetivos vitales futuro deberán financiarse con recursos existentes en aquel momento o financiación ajena</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Loa créditos no son para la gente que no tienen dinero solo para aquellos que pueden generarlo, para poder pagar las cuotas que supone. Utilizar recursos propios antes que endeudarse, planificar los objetivos inmediatos y revisar el endeudamiento existente para optimizarlo</a:t>
            </a:r>
            <a:r>
              <a:rPr lang="es-ES" sz="2400" dirty="0">
                <a:effectLst/>
                <a:latin typeface="Arial" panose="020B0604020202020204" pitchFamily="34" charset="0"/>
                <a:ea typeface="Calibri" panose="020F0502020204030204" pitchFamily="34" charset="0"/>
                <a:cs typeface="Times New Roman" panose="02020603050405020304" pitchFamily="18" charset="0"/>
              </a:rPr>
              <a:t>.</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87494" y="1088879"/>
            <a:ext cx="1386840" cy="1403155"/>
          </a:xfrm>
          <a:prstGeom prst="rect">
            <a:avLst/>
          </a:prstGeom>
        </p:spPr>
      </p:pic>
    </p:spTree>
    <p:extLst>
      <p:ext uri="{BB962C8B-B14F-4D97-AF65-F5344CB8AC3E}">
        <p14:creationId xmlns:p14="http://schemas.microsoft.com/office/powerpoint/2010/main" val="28905022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416600"/>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2500"/>
          </a:bodyPr>
          <a:lstStyle/>
          <a:p>
            <a:pPr algn="just">
              <a:lnSpc>
                <a:spcPct val="107000"/>
              </a:lnSpc>
              <a:spcAft>
                <a:spcPts val="800"/>
              </a:spcAft>
            </a:pPr>
            <a:r>
              <a:rPr lang="es-ES" sz="2000" b="1" dirty="0">
                <a:effectLst/>
                <a:latin typeface="Arial" panose="020B0604020202020204" pitchFamily="34" charset="0"/>
                <a:ea typeface="Calibri" panose="020F0502020204030204" pitchFamily="34" charset="0"/>
                <a:cs typeface="Times New Roman" panose="02020603050405020304" pitchFamily="18" charset="0"/>
              </a:rPr>
              <a:t>PRINCIPIOS BÁSICOS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Atender primero los objetivos futuros que tengan mayor prioridad</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Planificar objetivos inmediatos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Privilegiar la utilización del ahorro disponibles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 Activos financieros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 Fondo Emergencia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 Objetivos Mayor prioridad</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Font typeface="+mj-lt"/>
              <a:buAutoNum type="alphaLcPeriod"/>
            </a:pPr>
            <a:r>
              <a:rPr lang="es-ES" sz="2000" dirty="0">
                <a:effectLst/>
                <a:latin typeface="Arial" panose="020B0604020202020204" pitchFamily="34" charset="0"/>
                <a:ea typeface="Calibri" panose="020F0502020204030204" pitchFamily="34" charset="0"/>
                <a:cs typeface="Times New Roman" panose="02020603050405020304" pitchFamily="18" charset="0"/>
              </a:rPr>
              <a:t>(-) Objetivo inmediato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algn="just">
              <a:lnSpc>
                <a:spcPct val="107000"/>
              </a:lnSpc>
              <a:spcAft>
                <a:spcPts val="800"/>
              </a:spcAft>
            </a:pPr>
            <a:r>
              <a:rPr lang="es-ES" sz="2000" dirty="0">
                <a:effectLst/>
                <a:latin typeface="Arial" panose="020B0604020202020204" pitchFamily="34" charset="0"/>
                <a:ea typeface="Calibri" panose="020F0502020204030204" pitchFamily="34" charset="0"/>
                <a:cs typeface="Times New Roman" panose="02020603050405020304" pitchFamily="18" charset="0"/>
              </a:rPr>
              <a:t>= NECESIDAD DE ENDEUDAMIENTO NETO</a:t>
            </a:r>
          </a:p>
          <a:p>
            <a:pPr marL="685800" algn="just">
              <a:lnSpc>
                <a:spcPct val="107000"/>
              </a:lnSpc>
              <a:spcAft>
                <a:spcPts val="800"/>
              </a:spcAft>
            </a:pPr>
            <a:endParaRPr lang="es-E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¿ES EL PRECIO EL UNICO CRITERIO DE ELECCIÓ? No compro la lavadora más barata, miro la lavadora que mejor me da, con los prestamos hago lo mismo </a:t>
            </a:r>
            <a:endParaRPr lang="es-E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b="1"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SEGUIMIENTO ¿Cuándo?</a:t>
            </a:r>
            <a:endParaRPr lang="es-E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Has decidido comprar una vivienda y necesitas un préstamo hipotecario</a:t>
            </a:r>
            <a:endParaRPr lang="es-E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87494" y="1088879"/>
            <a:ext cx="1386840" cy="1403155"/>
          </a:xfrm>
          <a:prstGeom prst="rect">
            <a:avLst/>
          </a:prstGeom>
        </p:spPr>
      </p:pic>
    </p:spTree>
    <p:extLst>
      <p:ext uri="{BB962C8B-B14F-4D97-AF65-F5344CB8AC3E}">
        <p14:creationId xmlns:p14="http://schemas.microsoft.com/office/powerpoint/2010/main" val="7231527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103399"/>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lnSpcReduction="10000"/>
          </a:bodyPr>
          <a:lstStyle/>
          <a:p>
            <a:pPr algn="just">
              <a:lnSpc>
                <a:spcPct val="107000"/>
              </a:lnSpc>
              <a:spcAft>
                <a:spcPts val="800"/>
              </a:spcAft>
            </a:pPr>
            <a:r>
              <a:rPr lang="es-ES" sz="2200" b="1" dirty="0">
                <a:effectLst/>
                <a:latin typeface="Arial" panose="020B0604020202020204" pitchFamily="34" charset="0"/>
                <a:ea typeface="Calibri" panose="020F0502020204030204" pitchFamily="34" charset="0"/>
                <a:cs typeface="Times New Roman" panose="02020603050405020304" pitchFamily="18" charset="0"/>
              </a:rPr>
              <a:t>¿ES LA PRIMERA VEZ QUE SE HIPOTECA ALGUIEN?</a:t>
            </a:r>
          </a:p>
          <a:p>
            <a:pPr algn="just">
              <a:lnSpc>
                <a:spcPct val="107000"/>
              </a:lnSpc>
              <a:spcAft>
                <a:spcPts val="800"/>
              </a:spcAft>
            </a:pP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arenR"/>
            </a:pPr>
            <a:r>
              <a:rPr lang="es-ES" sz="2400" dirty="0">
                <a:effectLst/>
                <a:latin typeface="Arial" panose="020B0604020202020204" pitchFamily="34" charset="0"/>
                <a:ea typeface="Calibri" panose="020F0502020204030204" pitchFamily="34" charset="0"/>
                <a:cs typeface="Times New Roman" panose="02020603050405020304" pitchFamily="18" charset="0"/>
              </a:rPr>
              <a:t>¿Tienes capacidad para devolver el préstamo? ¿Cómo saberlo ¿</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400" dirty="0">
                <a:effectLst/>
                <a:latin typeface="Arial" panose="020B0604020202020204" pitchFamily="34" charset="0"/>
                <a:ea typeface="Calibri" panose="020F0502020204030204" pitchFamily="34" charset="0"/>
                <a:cs typeface="Times New Roman" panose="02020603050405020304" pitchFamily="18" charset="0"/>
              </a:rPr>
              <a:t>Justificar ingresos, ahorros y deudas (quanta cuotas deudas máximo 30-35% de los ingresos netos)</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400" dirty="0">
                <a:effectLst/>
                <a:latin typeface="Arial" panose="020B0604020202020204" pitchFamily="34" charset="0"/>
                <a:ea typeface="Calibri" panose="020F0502020204030204" pitchFamily="34" charset="0"/>
                <a:cs typeface="Times New Roman" panose="02020603050405020304" pitchFamily="18" charset="0"/>
              </a:rPr>
              <a:t>Tipo de trabajo (funcionario. Empleado autónomo…)</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400" dirty="0">
                <a:effectLst/>
                <a:latin typeface="Arial" panose="020B0604020202020204" pitchFamily="34" charset="0"/>
                <a:ea typeface="Calibri" panose="020F0502020204030204" pitchFamily="34" charset="0"/>
                <a:cs typeface="Times New Roman" panose="02020603050405020304" pitchFamily="18" charset="0"/>
              </a:rPr>
              <a:t>CIRBE </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mj-lt"/>
              <a:buAutoNum type="alphaLcPeriod"/>
            </a:pPr>
            <a:r>
              <a:rPr lang="es-ES" sz="2400" dirty="0">
                <a:effectLst/>
                <a:latin typeface="Arial" panose="020B0604020202020204" pitchFamily="34" charset="0"/>
                <a:ea typeface="Calibri" panose="020F0502020204030204" pitchFamily="34" charset="0"/>
                <a:cs typeface="Times New Roman" panose="02020603050405020304" pitchFamily="18" charset="0"/>
              </a:rPr>
              <a:t>Haz tu balance patrimonial y analiza tus resultados.</a:t>
            </a:r>
          </a:p>
          <a:p>
            <a:pPr lvl="1" algn="just">
              <a:lnSpc>
                <a:spcPct val="107000"/>
              </a:lnSpc>
            </a:pP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07000"/>
              </a:lnSpc>
            </a:pPr>
            <a:endPar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arenR"/>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Tienes capacidad para afrontar la parte de la inversión que no cubre el préstamo</a:t>
            </a:r>
            <a:endPar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Wingdings" panose="05000000000000000000" pitchFamily="2" charset="2"/>
              <a:buChar char=""/>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Máximo 80 % financiación compra vivienda</a:t>
            </a:r>
            <a:endPar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Gastos 10-12% precio de la vivienda</a:t>
            </a:r>
            <a:endParaRPr lang="es-E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87494" y="1088879"/>
            <a:ext cx="1386840" cy="1403155"/>
          </a:xfrm>
          <a:prstGeom prst="rect">
            <a:avLst/>
          </a:prstGeom>
        </p:spPr>
      </p:pic>
    </p:spTree>
    <p:extLst>
      <p:ext uri="{BB962C8B-B14F-4D97-AF65-F5344CB8AC3E}">
        <p14:creationId xmlns:p14="http://schemas.microsoft.com/office/powerpoint/2010/main" val="34638288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03583" y="273600"/>
            <a:ext cx="11076537" cy="1143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rmAutofit/>
          </a:bodyPr>
          <a:lstStyle/>
          <a:p>
            <a:pPr>
              <a:lnSpc>
                <a:spcPct val="90000"/>
              </a:lnSpc>
            </a:pPr>
            <a:r>
              <a:rPr lang="es-ES" sz="3600" b="1" spc="-1" dirty="0">
                <a:solidFill>
                  <a:srgbClr val="55308D"/>
                </a:solidFill>
                <a:latin typeface="Arial"/>
                <a:ea typeface="DejaVu Sans"/>
              </a:rPr>
              <a:t>EL ENDEUDAMIENTO</a:t>
            </a:r>
            <a:endParaRPr lang="es-ES" sz="3600" b="0" strike="noStrike" spc="-1" dirty="0">
              <a:latin typeface="Arial"/>
            </a:endParaRPr>
          </a:p>
        </p:txBody>
      </p:sp>
      <p:sp>
        <p:nvSpPr>
          <p:cNvPr id="138" name="CustomShape 2"/>
          <p:cNvSpPr/>
          <p:nvPr/>
        </p:nvSpPr>
        <p:spPr>
          <a:xfrm>
            <a:off x="914400" y="1103399"/>
            <a:ext cx="9701214" cy="545688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gn="just">
              <a:lnSpc>
                <a:spcPct val="107000"/>
              </a:lnSpc>
              <a:spcAft>
                <a:spcPts val="800"/>
              </a:spcAft>
            </a:pPr>
            <a:endParaRPr lang="es-ES" sz="2200" b="1"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2200" b="1" dirty="0">
                <a:effectLst/>
                <a:latin typeface="Arial" panose="020B0604020202020204" pitchFamily="34" charset="0"/>
                <a:ea typeface="Calibri" panose="020F0502020204030204" pitchFamily="34" charset="0"/>
                <a:cs typeface="Times New Roman" panose="02020603050405020304" pitchFamily="18" charset="0"/>
              </a:rPr>
              <a:t>¿ES LA PRIMERA VEZ QUE SE HIPOTECA ALGUIEN?</a:t>
            </a:r>
          </a:p>
          <a:p>
            <a:pPr algn="just">
              <a:lnSpc>
                <a:spcPct val="107000"/>
              </a:lnSpc>
              <a:spcAft>
                <a:spcPts val="800"/>
              </a:spcAft>
            </a:pPr>
            <a:endParaRPr lang="es-ES" sz="2200" b="1"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startAt="3"/>
            </a:pPr>
            <a:r>
              <a:rPr lang="es-ES" sz="2400" dirty="0">
                <a:effectLst/>
                <a:latin typeface="Arial" panose="020B0604020202020204" pitchFamily="34" charset="0"/>
                <a:ea typeface="Calibri" panose="020F0502020204030204" pitchFamily="34" charset="0"/>
                <a:cs typeface="Times New Roman" panose="02020603050405020304" pitchFamily="18" charset="0"/>
              </a:rPr>
              <a:t>Analizar la comparación del tipo variable y fijo ofertado por los bancos</a:t>
            </a:r>
          </a:p>
          <a:p>
            <a:pPr marL="342900" lvl="0" indent="-342900" algn="just">
              <a:lnSpc>
                <a:spcPct val="107000"/>
              </a:lnSpc>
              <a:buFont typeface="+mj-lt"/>
              <a:buAutoNum type="arabicPeriod" startAt="3"/>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startAt="3"/>
            </a:pPr>
            <a:r>
              <a:rPr lang="es-ES" sz="2400" dirty="0">
                <a:effectLst/>
                <a:latin typeface="Arial" panose="020B0604020202020204" pitchFamily="34" charset="0"/>
                <a:ea typeface="Calibri" panose="020F0502020204030204" pitchFamily="34" charset="0"/>
                <a:cs typeface="Times New Roman" panose="02020603050405020304" pitchFamily="18" charset="0"/>
              </a:rPr>
              <a:t>Bonificaciones tipo de interés por productos vinculaos ofertados por el Banco: Calcula el coste final con las bonificaciones y valora si te interesa esta posibilidad.</a:t>
            </a:r>
            <a:endParaRPr lang="es-ES" sz="24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startAt="3"/>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mj-lt"/>
              <a:buAutoNum type="arabicPeriod" startAt="3"/>
            </a:pPr>
            <a:r>
              <a:rPr lang="es-ES" sz="24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Coste final = Intereses +comisiones +gastos préstamo +gastos productos, todo debe indicarse en el documento de la información precontractual presentada a la firma por el banco.</a:t>
            </a:r>
            <a:endParaRPr lang="es-E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s-ES"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1800" algn="just">
              <a:lnSpc>
                <a:spcPct val="90000"/>
              </a:lnSpc>
              <a:spcBef>
                <a:spcPts val="1001"/>
              </a:spcBef>
              <a:buClr>
                <a:srgbClr val="000000"/>
              </a:buClr>
            </a:pPr>
            <a:endParaRPr lang="es-ES" sz="2200" b="1" strike="noStrike" spc="-1" dirty="0">
              <a:latin typeface="Arial"/>
            </a:endParaRPr>
          </a:p>
          <a:p>
            <a:pPr>
              <a:lnSpc>
                <a:spcPct val="90000"/>
              </a:lnSpc>
              <a:spcBef>
                <a:spcPts val="1001"/>
              </a:spcBef>
            </a:pPr>
            <a:endParaRPr lang="es-ES" sz="2800" b="0" strike="noStrike" spc="-1" dirty="0">
              <a:latin typeface="Arial"/>
            </a:endParaRPr>
          </a:p>
        </p:txBody>
      </p:sp>
      <p:pic>
        <p:nvPicPr>
          <p:cNvPr id="139" name="Imagen 3"/>
          <p:cNvPicPr/>
          <p:nvPr/>
        </p:nvPicPr>
        <p:blipFill>
          <a:blip r:embed="rId3"/>
          <a:stretch/>
        </p:blipFill>
        <p:spPr>
          <a:xfrm>
            <a:off x="9156894" y="129532"/>
            <a:ext cx="2917440" cy="945360"/>
          </a:xfrm>
          <a:prstGeom prst="rect">
            <a:avLst/>
          </a:prstGeom>
          <a:ln>
            <a:noFill/>
          </a:ln>
        </p:spPr>
      </p:pic>
      <p:pic>
        <p:nvPicPr>
          <p:cNvPr id="3" name="Imagen 2">
            <a:extLst>
              <a:ext uri="{FF2B5EF4-FFF2-40B4-BE49-F238E27FC236}">
                <a16:creationId xmlns:a16="http://schemas.microsoft.com/office/drawing/2014/main" id="{954FA106-DCFD-4BD3-9A4B-413718FEC1C8}"/>
              </a:ext>
            </a:extLst>
          </p:cNvPr>
          <p:cNvPicPr>
            <a:picLocks noChangeAspect="1"/>
          </p:cNvPicPr>
          <p:nvPr/>
        </p:nvPicPr>
        <p:blipFill>
          <a:blip r:embed="rId4"/>
          <a:stretch>
            <a:fillRect/>
          </a:stretch>
        </p:blipFill>
        <p:spPr>
          <a:xfrm>
            <a:off x="10763640" y="5715000"/>
            <a:ext cx="1428360" cy="1143000"/>
          </a:xfrm>
          <a:prstGeom prst="rect">
            <a:avLst/>
          </a:prstGeom>
        </p:spPr>
      </p:pic>
      <p:pic>
        <p:nvPicPr>
          <p:cNvPr id="2" name="Imagen 1">
            <a:extLst>
              <a:ext uri="{FF2B5EF4-FFF2-40B4-BE49-F238E27FC236}">
                <a16:creationId xmlns:a16="http://schemas.microsoft.com/office/drawing/2014/main" id="{9A91547D-199E-48F4-812D-7F99E55FB68B}"/>
              </a:ext>
            </a:extLst>
          </p:cNvPr>
          <p:cNvPicPr>
            <a:picLocks noChangeAspect="1"/>
          </p:cNvPicPr>
          <p:nvPr/>
        </p:nvPicPr>
        <p:blipFill>
          <a:blip r:embed="rId5"/>
          <a:stretch>
            <a:fillRect/>
          </a:stretch>
        </p:blipFill>
        <p:spPr>
          <a:xfrm>
            <a:off x="10687494" y="1088879"/>
            <a:ext cx="1386840" cy="1403155"/>
          </a:xfrm>
          <a:prstGeom prst="rect">
            <a:avLst/>
          </a:prstGeom>
        </p:spPr>
      </p:pic>
    </p:spTree>
    <p:extLst>
      <p:ext uri="{BB962C8B-B14F-4D97-AF65-F5344CB8AC3E}">
        <p14:creationId xmlns:p14="http://schemas.microsoft.com/office/powerpoint/2010/main" val="23801327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462C1"/>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462C1"/>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2431</TotalTime>
  <Words>4146</Words>
  <Application>Microsoft Office PowerPoint</Application>
  <PresentationFormat>Panorámica</PresentationFormat>
  <Paragraphs>423</Paragraphs>
  <Slides>32</Slides>
  <Notes>23</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32</vt:i4>
      </vt:variant>
    </vt:vector>
  </HeadingPairs>
  <TitlesOfParts>
    <vt:vector size="44" baseType="lpstr">
      <vt:lpstr>Arial</vt:lpstr>
      <vt:lpstr>Calibri</vt:lpstr>
      <vt:lpstr>Calibri Light</vt:lpstr>
      <vt:lpstr>Century Gothic</vt:lpstr>
      <vt:lpstr>Forte</vt:lpstr>
      <vt:lpstr>inherit</vt:lpstr>
      <vt:lpstr>Symbol</vt:lpstr>
      <vt:lpstr>Times New Roman</vt:lpstr>
      <vt:lpstr>verdana</vt:lpstr>
      <vt:lpstr>Wingdings</vt:lpstr>
      <vt:lpstr>Wingdings 3</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 PROBLEMAS DE PAGO DE LA HIPOTECA Y OTRAS DEUDAS  ?  ¿QUÉ OPCIONES TENGO? </vt:lpstr>
      <vt:lpstr>INTRODUCCIÓN</vt:lpstr>
      <vt:lpstr>ALTERNATIVAS PARA REESTRUCTURAR LA DEUDA HIPOTECARIA</vt:lpstr>
      <vt:lpstr>1.6.2.3. Documentos que puede pedir la              Entidad Financiera </vt:lpstr>
      <vt:lpstr>1.6.3. Conclusiones</vt:lpstr>
      <vt:lpstr>Presentación de PowerPoint</vt:lpstr>
      <vt:lpstr>Bancos adheridos al Código BPB en 2023 </vt:lpstr>
      <vt:lpstr>Bancos adheridos al Código BPB en 2023 </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Usuari</dc:creator>
  <dc:description/>
  <cp:lastModifiedBy>Frederic Moreno i Julian</cp:lastModifiedBy>
  <cp:revision>199</cp:revision>
  <cp:lastPrinted>2023-03-14T08:06:51Z</cp:lastPrinted>
  <dcterms:created xsi:type="dcterms:W3CDTF">2020-10-05T11:03:55Z</dcterms:created>
  <dcterms:modified xsi:type="dcterms:W3CDTF">2023-05-10T11:39:41Z</dcterms:modified>
  <dc:language>es-ES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Created">
    <vt:filetime>2020-10-04T00:00:00Z</vt:filetime>
  </property>
  <property fmtid="{D5CDD505-2E9C-101B-9397-08002B2CF9AE}" pid="4" name="HiddenSlides">
    <vt:i4>0</vt:i4>
  </property>
  <property fmtid="{D5CDD505-2E9C-101B-9397-08002B2CF9AE}" pid="5" name="HyperlinksChanged">
    <vt:bool>false</vt:bool>
  </property>
  <property fmtid="{D5CDD505-2E9C-101B-9397-08002B2CF9AE}" pid="6" name="LastSaved">
    <vt:filetime>2020-10-05T00:00:00Z</vt:filetime>
  </property>
  <property fmtid="{D5CDD505-2E9C-101B-9397-08002B2CF9AE}" pid="7" name="LinksUpToDate">
    <vt:bool>false</vt:bool>
  </property>
  <property fmtid="{D5CDD505-2E9C-101B-9397-08002B2CF9AE}" pid="8" name="MMClips">
    <vt:i4>0</vt:i4>
  </property>
  <property fmtid="{D5CDD505-2E9C-101B-9397-08002B2CF9AE}" pid="9" name="Notes">
    <vt:i4>3</vt:i4>
  </property>
  <property fmtid="{D5CDD505-2E9C-101B-9397-08002B2CF9AE}" pid="10" name="PresentationFormat">
    <vt:lpwstr>Personalizado</vt:lpwstr>
  </property>
  <property fmtid="{D5CDD505-2E9C-101B-9397-08002B2CF9AE}" pid="11" name="ScaleCrop">
    <vt:bool>false</vt:bool>
  </property>
  <property fmtid="{D5CDD505-2E9C-101B-9397-08002B2CF9AE}" pid="12" name="ShareDoc">
    <vt:bool>false</vt:bool>
  </property>
  <property fmtid="{D5CDD505-2E9C-101B-9397-08002B2CF9AE}" pid="13" name="Slides">
    <vt:i4>28</vt:i4>
  </property>
</Properties>
</file>